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7" r:id="rId2"/>
    <p:sldId id="540" r:id="rId3"/>
    <p:sldId id="541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319" r:id="rId22"/>
    <p:sldId id="261" r:id="rId23"/>
    <p:sldId id="329" r:id="rId24"/>
    <p:sldId id="504" r:id="rId25"/>
    <p:sldId id="518" r:id="rId26"/>
    <p:sldId id="519" r:id="rId27"/>
    <p:sldId id="527" r:id="rId28"/>
    <p:sldId id="495" r:id="rId29"/>
    <p:sldId id="496" r:id="rId30"/>
    <p:sldId id="510" r:id="rId31"/>
    <p:sldId id="531" r:id="rId32"/>
    <p:sldId id="530" r:id="rId33"/>
    <p:sldId id="502" r:id="rId34"/>
    <p:sldId id="528" r:id="rId35"/>
    <p:sldId id="500" r:id="rId36"/>
    <p:sldId id="499" r:id="rId37"/>
    <p:sldId id="507" r:id="rId38"/>
    <p:sldId id="529" r:id="rId39"/>
    <p:sldId id="485" r:id="rId40"/>
    <p:sldId id="532" r:id="rId41"/>
    <p:sldId id="503" r:id="rId42"/>
    <p:sldId id="506" r:id="rId43"/>
    <p:sldId id="511" r:id="rId44"/>
    <p:sldId id="533" r:id="rId45"/>
    <p:sldId id="534" r:id="rId46"/>
    <p:sldId id="535" r:id="rId47"/>
    <p:sldId id="536" r:id="rId48"/>
    <p:sldId id="537" r:id="rId49"/>
    <p:sldId id="538" r:id="rId50"/>
    <p:sldId id="539" r:id="rId51"/>
    <p:sldId id="522" r:id="rId52"/>
    <p:sldId id="316" r:id="rId53"/>
    <p:sldId id="520" r:id="rId54"/>
    <p:sldId id="521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C9E4FF"/>
    <a:srgbClr val="FFFFD5"/>
    <a:srgbClr val="FFFFCC"/>
    <a:srgbClr val="A4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31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1592" y="16"/>
      </p:cViewPr>
      <p:guideLst>
        <p:guide orient="horz" pos="235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rik.vanderberg\Documents\_Scenarios%202017\07%202017%20Worst%20Cas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r>
              <a:rPr lang="en-US" sz="1050"/>
              <a:t>RECONCILIATION</a:t>
            </a:r>
          </a:p>
        </c:rich>
      </c:tx>
      <c:layout>
        <c:manualLayout>
          <c:xMode val="edge"/>
          <c:yMode val="edge"/>
          <c:x val="0.39622646484257962"/>
          <c:y val="1.59743763090219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367924528301883E-2"/>
          <c:y val="8.3067222236955618E-2"/>
          <c:w val="0.8844339144223371"/>
          <c:h val="0.79171754960446594"/>
        </c:manualLayout>
      </c:layout>
      <c:areaChart>
        <c:grouping val="standard"/>
        <c:varyColors val="0"/>
        <c:ser>
          <c:idx val="4"/>
          <c:order val="2"/>
          <c:tx>
            <c:strRef>
              <c:f>'Chart Data'!$B$45</c:f>
              <c:strCache>
                <c:ptCount val="1"/>
                <c:pt idx="0">
                  <c:v>Intervention 25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Data'!$H$45:$AT$45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3"/>
          <c:order val="3"/>
          <c:tx>
            <c:strRef>
              <c:f>'Chart Data'!$B$44</c:f>
              <c:strCache>
                <c:ptCount val="1"/>
                <c:pt idx="0">
                  <c:v>Intervention 24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Data'!$H$44:$AT$44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2"/>
          <c:order val="4"/>
          <c:tx>
            <c:strRef>
              <c:f>'Chart Data'!$B$43</c:f>
              <c:strCache>
                <c:ptCount val="1"/>
                <c:pt idx="0">
                  <c:v>Intervention 23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Data'!$H$43:$AT$43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1"/>
          <c:order val="5"/>
          <c:tx>
            <c:strRef>
              <c:f>'Chart Data'!$B$42</c:f>
              <c:strCache>
                <c:ptCount val="1"/>
                <c:pt idx="0">
                  <c:v>Intervention 22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Data'!$H$42:$AT$42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0"/>
          <c:order val="6"/>
          <c:tx>
            <c:strRef>
              <c:f>'Chart Data'!$B$41</c:f>
              <c:strCache>
                <c:ptCount val="1"/>
                <c:pt idx="0">
                  <c:v>Intervention 21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Data'!$H$41:$AT$41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10"/>
          <c:order val="7"/>
          <c:tx>
            <c:strRef>
              <c:f>'Chart Data'!$B$40</c:f>
              <c:strCache>
                <c:ptCount val="1"/>
                <c:pt idx="0">
                  <c:v>Intervention 20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Data'!$H$40:$AT$40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9"/>
          <c:order val="8"/>
          <c:tx>
            <c:strRef>
              <c:f>'Chart Data'!$B$39</c:f>
              <c:strCache>
                <c:ptCount val="1"/>
                <c:pt idx="0">
                  <c:v>Intervention 19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Data'!$H$39:$AT$39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8"/>
          <c:order val="9"/>
          <c:tx>
            <c:strRef>
              <c:f>'Chart Data'!$B$38</c:f>
              <c:strCache>
                <c:ptCount val="1"/>
                <c:pt idx="0">
                  <c:v>Intervention 18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Data'!$H$38:$AT$38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7"/>
          <c:order val="10"/>
          <c:tx>
            <c:strRef>
              <c:f>'Chart Data'!$B$37</c:f>
              <c:strCache>
                <c:ptCount val="1"/>
                <c:pt idx="0">
                  <c:v>Intervention 17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Data'!$H$37:$AT$37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6"/>
          <c:order val="11"/>
          <c:tx>
            <c:strRef>
              <c:f>'Chart Data'!$B$36</c:f>
              <c:strCache>
                <c:ptCount val="1"/>
                <c:pt idx="0">
                  <c:v>Intervention 16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Data'!$H$36:$AT$36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32"/>
          <c:order val="12"/>
          <c:tx>
            <c:strRef>
              <c:f>'Chart Data'!$B$35</c:f>
              <c:strCache>
                <c:ptCount val="1"/>
                <c:pt idx="0">
                  <c:v>Intervention 15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Data'!$H$35:$AT$35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31"/>
          <c:order val="13"/>
          <c:tx>
            <c:strRef>
              <c:f>'Chart Data'!$B$34</c:f>
              <c:strCache>
                <c:ptCount val="1"/>
                <c:pt idx="0">
                  <c:v>Intervention 14</c:v>
                </c:pt>
              </c:strCache>
            </c:strRef>
          </c:tx>
          <c:spPr>
            <a:pattFill prst="zigZag">
              <a:fgClr>
                <a:srgbClr val="80008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Data'!$H$34:$AT$34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</c:ser>
        <c:ser>
          <c:idx val="30"/>
          <c:order val="14"/>
          <c:tx>
            <c:strRef>
              <c:f>'Chart Data'!$B$33</c:f>
              <c:strCache>
                <c:ptCount val="1"/>
                <c:pt idx="0">
                  <c:v>F Seawater Desalination Ph 3</c:v>
                </c:pt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Data'!$H$33:$AT$33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194.70973333333333</c:v>
                </c:pt>
                <c:pt idx="18">
                  <c:v>186.66853333333333</c:v>
                </c:pt>
                <c:pt idx="19">
                  <c:v>190.92733333333334</c:v>
                </c:pt>
                <c:pt idx="20">
                  <c:v>187.55279999999999</c:v>
                </c:pt>
                <c:pt idx="21">
                  <c:v>204.66159999999999</c:v>
                </c:pt>
                <c:pt idx="22">
                  <c:v>209.0204</c:v>
                </c:pt>
                <c:pt idx="23">
                  <c:v>207.8792</c:v>
                </c:pt>
                <c:pt idx="24">
                  <c:v>206.738</c:v>
                </c:pt>
                <c:pt idx="25">
                  <c:v>208.5968</c:v>
                </c:pt>
                <c:pt idx="26">
                  <c:v>215.4556</c:v>
                </c:pt>
                <c:pt idx="27">
                  <c:v>214.31440000000001</c:v>
                </c:pt>
                <c:pt idx="28">
                  <c:v>220.17320000000001</c:v>
                </c:pt>
                <c:pt idx="29">
                  <c:v>219.03200000000001</c:v>
                </c:pt>
                <c:pt idx="30">
                  <c:v>220.89080000000001</c:v>
                </c:pt>
                <c:pt idx="31">
                  <c:v>219.74959999999999</c:v>
                </c:pt>
                <c:pt idx="32">
                  <c:v>218.60840000000002</c:v>
                </c:pt>
                <c:pt idx="33">
                  <c:v>228.41719999999998</c:v>
                </c:pt>
                <c:pt idx="34">
                  <c:v>227.27599999999998</c:v>
                </c:pt>
                <c:pt idx="35">
                  <c:v>237.08479999999997</c:v>
                </c:pt>
                <c:pt idx="36">
                  <c:v>235.94359999999998</c:v>
                </c:pt>
                <c:pt idx="37">
                  <c:v>245.75239999999997</c:v>
                </c:pt>
                <c:pt idx="38">
                  <c:v>244.61119999999994</c:v>
                </c:pt>
              </c:numCache>
            </c:numRef>
          </c:val>
        </c:ser>
        <c:ser>
          <c:idx val="29"/>
          <c:order val="15"/>
          <c:tx>
            <c:strRef>
              <c:f>'Chart Data'!$B$32</c:f>
              <c:strCache>
                <c:ptCount val="1"/>
                <c:pt idx="0">
                  <c:v>F Seawater Desalination Ph 2</c:v>
                </c:pt>
              </c:strCache>
            </c:strRef>
          </c:tx>
          <c:spPr>
            <a:pattFill prst="narVert">
              <a:fgClr>
                <a:srgbClr val="3366FF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Data'!$H$32:$AT$32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194.70973333333333</c:v>
                </c:pt>
                <c:pt idx="18">
                  <c:v>186.66853333333333</c:v>
                </c:pt>
                <c:pt idx="19">
                  <c:v>190.92733333333334</c:v>
                </c:pt>
                <c:pt idx="20">
                  <c:v>187.55279999999999</c:v>
                </c:pt>
                <c:pt idx="21">
                  <c:v>204.66159999999999</c:v>
                </c:pt>
                <c:pt idx="22">
                  <c:v>209.0204</c:v>
                </c:pt>
                <c:pt idx="23">
                  <c:v>207.8792</c:v>
                </c:pt>
                <c:pt idx="24">
                  <c:v>206.738</c:v>
                </c:pt>
                <c:pt idx="25">
                  <c:v>208.5968</c:v>
                </c:pt>
                <c:pt idx="26">
                  <c:v>215.4556</c:v>
                </c:pt>
                <c:pt idx="27">
                  <c:v>214.31440000000001</c:v>
                </c:pt>
                <c:pt idx="28">
                  <c:v>220.17320000000001</c:v>
                </c:pt>
                <c:pt idx="29">
                  <c:v>219.03200000000001</c:v>
                </c:pt>
                <c:pt idx="30">
                  <c:v>220.89080000000001</c:v>
                </c:pt>
                <c:pt idx="31">
                  <c:v>219.74959999999999</c:v>
                </c:pt>
                <c:pt idx="32">
                  <c:v>218.60840000000002</c:v>
                </c:pt>
                <c:pt idx="33">
                  <c:v>228.41719999999998</c:v>
                </c:pt>
                <c:pt idx="34">
                  <c:v>227.27599999999998</c:v>
                </c:pt>
                <c:pt idx="35">
                  <c:v>237.08479999999997</c:v>
                </c:pt>
                <c:pt idx="36">
                  <c:v>235.94359999999998</c:v>
                </c:pt>
                <c:pt idx="37">
                  <c:v>234.80239999999998</c:v>
                </c:pt>
                <c:pt idx="38">
                  <c:v>233.66119999999995</c:v>
                </c:pt>
              </c:numCache>
            </c:numRef>
          </c:val>
        </c:ser>
        <c:ser>
          <c:idx val="28"/>
          <c:order val="16"/>
          <c:tx>
            <c:strRef>
              <c:f>'Chart Data'!$B$31</c:f>
              <c:strCache>
                <c:ptCount val="1"/>
                <c:pt idx="0">
                  <c:v>F Seawater Desalination Ph 1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Data'!$H$31:$AT$31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194.70973333333333</c:v>
                </c:pt>
                <c:pt idx="18">
                  <c:v>186.66853333333333</c:v>
                </c:pt>
                <c:pt idx="19">
                  <c:v>190.92733333333334</c:v>
                </c:pt>
                <c:pt idx="20">
                  <c:v>187.55279999999999</c:v>
                </c:pt>
                <c:pt idx="21">
                  <c:v>204.66159999999999</c:v>
                </c:pt>
                <c:pt idx="22">
                  <c:v>209.0204</c:v>
                </c:pt>
                <c:pt idx="23">
                  <c:v>207.8792</c:v>
                </c:pt>
                <c:pt idx="24">
                  <c:v>206.738</c:v>
                </c:pt>
                <c:pt idx="25">
                  <c:v>208.5968</c:v>
                </c:pt>
                <c:pt idx="26">
                  <c:v>215.4556</c:v>
                </c:pt>
                <c:pt idx="27">
                  <c:v>214.31440000000001</c:v>
                </c:pt>
                <c:pt idx="28">
                  <c:v>220.17320000000001</c:v>
                </c:pt>
                <c:pt idx="29">
                  <c:v>219.03200000000001</c:v>
                </c:pt>
                <c:pt idx="30">
                  <c:v>220.89080000000001</c:v>
                </c:pt>
                <c:pt idx="31">
                  <c:v>219.74959999999999</c:v>
                </c:pt>
                <c:pt idx="32">
                  <c:v>218.60840000000002</c:v>
                </c:pt>
                <c:pt idx="33">
                  <c:v>228.41719999999998</c:v>
                </c:pt>
                <c:pt idx="34">
                  <c:v>227.27599999999998</c:v>
                </c:pt>
                <c:pt idx="35">
                  <c:v>226.13479999999998</c:v>
                </c:pt>
                <c:pt idx="36">
                  <c:v>224.99359999999999</c:v>
                </c:pt>
                <c:pt idx="37">
                  <c:v>223.85239999999999</c:v>
                </c:pt>
                <c:pt idx="38">
                  <c:v>222.71119999999996</c:v>
                </c:pt>
              </c:numCache>
            </c:numRef>
          </c:val>
        </c:ser>
        <c:ser>
          <c:idx val="27"/>
          <c:order val="17"/>
          <c:tx>
            <c:strRef>
              <c:f>'Chart Data'!$B$30</c:f>
              <c:strCache>
                <c:ptCount val="1"/>
                <c:pt idx="0">
                  <c:v>H Groundwater Gamtoos Valley</c:v>
                </c:pt>
              </c:strCache>
            </c:strRef>
          </c:tx>
          <c:spPr>
            <a:pattFill prst="pct75">
              <a:fgClr>
                <a:srgbClr val="FFFF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Data'!$H$30:$AT$30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194.70973333333333</c:v>
                </c:pt>
                <c:pt idx="18">
                  <c:v>186.66853333333333</c:v>
                </c:pt>
                <c:pt idx="19">
                  <c:v>190.92733333333334</c:v>
                </c:pt>
                <c:pt idx="20">
                  <c:v>187.55279999999999</c:v>
                </c:pt>
                <c:pt idx="21">
                  <c:v>204.66159999999999</c:v>
                </c:pt>
                <c:pt idx="22">
                  <c:v>209.0204</c:v>
                </c:pt>
                <c:pt idx="23">
                  <c:v>207.8792</c:v>
                </c:pt>
                <c:pt idx="24">
                  <c:v>206.738</c:v>
                </c:pt>
                <c:pt idx="25">
                  <c:v>208.5968</c:v>
                </c:pt>
                <c:pt idx="26">
                  <c:v>215.4556</c:v>
                </c:pt>
                <c:pt idx="27">
                  <c:v>214.31440000000001</c:v>
                </c:pt>
                <c:pt idx="28">
                  <c:v>220.17320000000001</c:v>
                </c:pt>
                <c:pt idx="29">
                  <c:v>219.03200000000001</c:v>
                </c:pt>
                <c:pt idx="30">
                  <c:v>220.89080000000001</c:v>
                </c:pt>
                <c:pt idx="31">
                  <c:v>219.74959999999999</c:v>
                </c:pt>
                <c:pt idx="32">
                  <c:v>218.60840000000002</c:v>
                </c:pt>
                <c:pt idx="33">
                  <c:v>217.46719999999999</c:v>
                </c:pt>
                <c:pt idx="34">
                  <c:v>216.32599999999999</c:v>
                </c:pt>
                <c:pt idx="35">
                  <c:v>215.1848</c:v>
                </c:pt>
                <c:pt idx="36">
                  <c:v>214.0436</c:v>
                </c:pt>
                <c:pt idx="37">
                  <c:v>212.9024</c:v>
                </c:pt>
                <c:pt idx="38">
                  <c:v>211.76119999999997</c:v>
                </c:pt>
              </c:numCache>
            </c:numRef>
          </c:val>
        </c:ser>
        <c:ser>
          <c:idx val="26"/>
          <c:order val="18"/>
          <c:tx>
            <c:strRef>
              <c:f>'Chart Data'!$B$29</c:f>
              <c:strCache>
                <c:ptCount val="1"/>
                <c:pt idx="0">
                  <c:v>H Groundwater Jeffreys Arch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Data'!$H$29:$AT$29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194.70973333333333</c:v>
                </c:pt>
                <c:pt idx="18">
                  <c:v>186.66853333333333</c:v>
                </c:pt>
                <c:pt idx="19">
                  <c:v>190.92733333333334</c:v>
                </c:pt>
                <c:pt idx="20">
                  <c:v>187.55279999999999</c:v>
                </c:pt>
                <c:pt idx="21">
                  <c:v>204.66159999999999</c:v>
                </c:pt>
                <c:pt idx="22">
                  <c:v>209.0204</c:v>
                </c:pt>
                <c:pt idx="23">
                  <c:v>207.8792</c:v>
                </c:pt>
                <c:pt idx="24">
                  <c:v>206.738</c:v>
                </c:pt>
                <c:pt idx="25">
                  <c:v>208.5968</c:v>
                </c:pt>
                <c:pt idx="26">
                  <c:v>215.4556</c:v>
                </c:pt>
                <c:pt idx="27">
                  <c:v>214.31440000000001</c:v>
                </c:pt>
                <c:pt idx="28">
                  <c:v>220.17320000000001</c:v>
                </c:pt>
                <c:pt idx="29">
                  <c:v>219.03200000000001</c:v>
                </c:pt>
                <c:pt idx="30">
                  <c:v>217.89080000000001</c:v>
                </c:pt>
                <c:pt idx="31">
                  <c:v>216.74959999999999</c:v>
                </c:pt>
                <c:pt idx="32">
                  <c:v>215.60840000000002</c:v>
                </c:pt>
                <c:pt idx="33">
                  <c:v>214.46719999999999</c:v>
                </c:pt>
                <c:pt idx="34">
                  <c:v>213.32599999999999</c:v>
                </c:pt>
                <c:pt idx="35">
                  <c:v>212.1848</c:v>
                </c:pt>
                <c:pt idx="36">
                  <c:v>211.0436</c:v>
                </c:pt>
                <c:pt idx="37">
                  <c:v>209.9024</c:v>
                </c:pt>
                <c:pt idx="38">
                  <c:v>208.76119999999997</c:v>
                </c:pt>
              </c:numCache>
            </c:numRef>
          </c:val>
        </c:ser>
        <c:ser>
          <c:idx val="25"/>
          <c:order val="19"/>
          <c:tx>
            <c:strRef>
              <c:f>'Chart Data'!$B$28</c:f>
              <c:strCache>
                <c:ptCount val="1"/>
                <c:pt idx="0">
                  <c:v>H Groundwater Van Stadens</c:v>
                </c:pt>
              </c:strCache>
            </c:strRef>
          </c:tx>
          <c:spPr>
            <a:pattFill prst="dkVert">
              <a:fgClr>
                <a:srgbClr val="FF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Data'!$H$28:$AT$28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194.70973333333333</c:v>
                </c:pt>
                <c:pt idx="18">
                  <c:v>186.66853333333333</c:v>
                </c:pt>
                <c:pt idx="19">
                  <c:v>190.92733333333334</c:v>
                </c:pt>
                <c:pt idx="20">
                  <c:v>187.55279999999999</c:v>
                </c:pt>
                <c:pt idx="21">
                  <c:v>204.66159999999999</c:v>
                </c:pt>
                <c:pt idx="22">
                  <c:v>209.0204</c:v>
                </c:pt>
                <c:pt idx="23">
                  <c:v>207.8792</c:v>
                </c:pt>
                <c:pt idx="24">
                  <c:v>206.738</c:v>
                </c:pt>
                <c:pt idx="25">
                  <c:v>208.5968</c:v>
                </c:pt>
                <c:pt idx="26">
                  <c:v>215.4556</c:v>
                </c:pt>
                <c:pt idx="27">
                  <c:v>214.31440000000001</c:v>
                </c:pt>
                <c:pt idx="28">
                  <c:v>213.17320000000001</c:v>
                </c:pt>
                <c:pt idx="29">
                  <c:v>212.03200000000001</c:v>
                </c:pt>
                <c:pt idx="30">
                  <c:v>210.89080000000001</c:v>
                </c:pt>
                <c:pt idx="31">
                  <c:v>209.74959999999999</c:v>
                </c:pt>
                <c:pt idx="32">
                  <c:v>208.60840000000002</c:v>
                </c:pt>
                <c:pt idx="33">
                  <c:v>207.46719999999999</c:v>
                </c:pt>
                <c:pt idx="34">
                  <c:v>206.32599999999999</c:v>
                </c:pt>
                <c:pt idx="35">
                  <c:v>205.1848</c:v>
                </c:pt>
                <c:pt idx="36">
                  <c:v>204.0436</c:v>
                </c:pt>
                <c:pt idx="37">
                  <c:v>202.9024</c:v>
                </c:pt>
                <c:pt idx="38">
                  <c:v>201.76119999999997</c:v>
                </c:pt>
              </c:numCache>
            </c:numRef>
          </c:val>
        </c:ser>
        <c:ser>
          <c:idx val="24"/>
          <c:order val="20"/>
          <c:tx>
            <c:strRef>
              <c:f>'Chart Data'!$B$27</c:f>
              <c:strCache>
                <c:ptCount val="1"/>
                <c:pt idx="0">
                  <c:v>H Groundwater Bushy Park</c:v>
                </c:pt>
              </c:strCache>
            </c:strRef>
          </c:tx>
          <c:spPr>
            <a:pattFill prst="dkUpDiag">
              <a:fgClr>
                <a:srgbClr val="80008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Data'!$H$27:$AT$27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194.70973333333333</c:v>
                </c:pt>
                <c:pt idx="18">
                  <c:v>186.66853333333333</c:v>
                </c:pt>
                <c:pt idx="19">
                  <c:v>190.92733333333334</c:v>
                </c:pt>
                <c:pt idx="20">
                  <c:v>187.55279999999999</c:v>
                </c:pt>
                <c:pt idx="21">
                  <c:v>204.66159999999999</c:v>
                </c:pt>
                <c:pt idx="22">
                  <c:v>209.0204</c:v>
                </c:pt>
                <c:pt idx="23">
                  <c:v>207.8792</c:v>
                </c:pt>
                <c:pt idx="24">
                  <c:v>206.738</c:v>
                </c:pt>
                <c:pt idx="25">
                  <c:v>208.5968</c:v>
                </c:pt>
                <c:pt idx="26">
                  <c:v>211.4556</c:v>
                </c:pt>
                <c:pt idx="27">
                  <c:v>210.31440000000001</c:v>
                </c:pt>
                <c:pt idx="28">
                  <c:v>209.17320000000001</c:v>
                </c:pt>
                <c:pt idx="29">
                  <c:v>208.03200000000001</c:v>
                </c:pt>
                <c:pt idx="30">
                  <c:v>206.89080000000001</c:v>
                </c:pt>
                <c:pt idx="31">
                  <c:v>205.74959999999999</c:v>
                </c:pt>
                <c:pt idx="32">
                  <c:v>204.60840000000002</c:v>
                </c:pt>
                <c:pt idx="33">
                  <c:v>203.46719999999999</c:v>
                </c:pt>
                <c:pt idx="34">
                  <c:v>202.32599999999999</c:v>
                </c:pt>
                <c:pt idx="35">
                  <c:v>201.1848</c:v>
                </c:pt>
                <c:pt idx="36">
                  <c:v>200.0436</c:v>
                </c:pt>
                <c:pt idx="37">
                  <c:v>198.9024</c:v>
                </c:pt>
                <c:pt idx="38">
                  <c:v>197.76119999999997</c:v>
                </c:pt>
              </c:numCache>
            </c:numRef>
          </c:val>
        </c:ser>
        <c:ser>
          <c:idx val="23"/>
          <c:order val="21"/>
          <c:tx>
            <c:strRef>
              <c:f>'Chart Data'!$B$26</c:f>
              <c:strCache>
                <c:ptCount val="1"/>
                <c:pt idx="0">
                  <c:v>H Groundwater Churchill Dam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Data'!$H$26:$AT$26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194.70973333333333</c:v>
                </c:pt>
                <c:pt idx="18">
                  <c:v>186.66853333333333</c:v>
                </c:pt>
                <c:pt idx="19">
                  <c:v>190.92733333333334</c:v>
                </c:pt>
                <c:pt idx="20">
                  <c:v>187.55279999999999</c:v>
                </c:pt>
                <c:pt idx="21">
                  <c:v>204.66159999999999</c:v>
                </c:pt>
                <c:pt idx="22">
                  <c:v>209.0204</c:v>
                </c:pt>
                <c:pt idx="23">
                  <c:v>207.8792</c:v>
                </c:pt>
                <c:pt idx="24">
                  <c:v>206.738</c:v>
                </c:pt>
                <c:pt idx="25">
                  <c:v>208.5968</c:v>
                </c:pt>
                <c:pt idx="26">
                  <c:v>207.4556</c:v>
                </c:pt>
                <c:pt idx="27">
                  <c:v>206.31440000000001</c:v>
                </c:pt>
                <c:pt idx="28">
                  <c:v>205.17320000000001</c:v>
                </c:pt>
                <c:pt idx="29">
                  <c:v>204.03200000000001</c:v>
                </c:pt>
                <c:pt idx="30">
                  <c:v>202.89080000000001</c:v>
                </c:pt>
                <c:pt idx="31">
                  <c:v>201.74959999999999</c:v>
                </c:pt>
                <c:pt idx="32">
                  <c:v>200.60840000000002</c:v>
                </c:pt>
                <c:pt idx="33">
                  <c:v>199.46719999999999</c:v>
                </c:pt>
                <c:pt idx="34">
                  <c:v>198.32599999999999</c:v>
                </c:pt>
                <c:pt idx="35">
                  <c:v>197.1848</c:v>
                </c:pt>
                <c:pt idx="36">
                  <c:v>196.0436</c:v>
                </c:pt>
                <c:pt idx="37">
                  <c:v>194.9024</c:v>
                </c:pt>
                <c:pt idx="38">
                  <c:v>193.76119999999997</c:v>
                </c:pt>
              </c:numCache>
            </c:numRef>
          </c:val>
        </c:ser>
        <c:ser>
          <c:idx val="22"/>
          <c:order val="22"/>
          <c:tx>
            <c:strRef>
              <c:f>'Chart Data'!$B$25</c:f>
              <c:strCache>
                <c:ptCount val="1"/>
                <c:pt idx="0">
                  <c:v>F Swartkops Sea Salt Desalination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Data'!$H$25:$AT$25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194.70973333333333</c:v>
                </c:pt>
                <c:pt idx="18">
                  <c:v>186.66853333333333</c:v>
                </c:pt>
                <c:pt idx="19">
                  <c:v>190.92733333333334</c:v>
                </c:pt>
                <c:pt idx="20">
                  <c:v>187.55279999999999</c:v>
                </c:pt>
                <c:pt idx="21">
                  <c:v>204.66159999999999</c:v>
                </c:pt>
                <c:pt idx="22">
                  <c:v>209.0204</c:v>
                </c:pt>
                <c:pt idx="23">
                  <c:v>207.8792</c:v>
                </c:pt>
                <c:pt idx="24">
                  <c:v>206.738</c:v>
                </c:pt>
                <c:pt idx="25">
                  <c:v>205.5968</c:v>
                </c:pt>
                <c:pt idx="26">
                  <c:v>204.4556</c:v>
                </c:pt>
                <c:pt idx="27">
                  <c:v>203.31440000000001</c:v>
                </c:pt>
                <c:pt idx="28">
                  <c:v>202.17320000000001</c:v>
                </c:pt>
                <c:pt idx="29">
                  <c:v>201.03200000000001</c:v>
                </c:pt>
                <c:pt idx="30">
                  <c:v>199.89080000000001</c:v>
                </c:pt>
                <c:pt idx="31">
                  <c:v>198.74959999999999</c:v>
                </c:pt>
                <c:pt idx="32">
                  <c:v>197.60840000000002</c:v>
                </c:pt>
                <c:pt idx="33">
                  <c:v>196.46719999999999</c:v>
                </c:pt>
                <c:pt idx="34">
                  <c:v>195.32599999999999</c:v>
                </c:pt>
                <c:pt idx="35">
                  <c:v>194.1848</c:v>
                </c:pt>
                <c:pt idx="36">
                  <c:v>193.0436</c:v>
                </c:pt>
                <c:pt idx="37">
                  <c:v>191.9024</c:v>
                </c:pt>
                <c:pt idx="38">
                  <c:v>190.76119999999997</c:v>
                </c:pt>
              </c:numCache>
            </c:numRef>
          </c:val>
        </c:ser>
        <c:ser>
          <c:idx val="21"/>
          <c:order val="23"/>
          <c:tx>
            <c:strRef>
              <c:f>'Chart Data'!$B$24</c:f>
              <c:strCache>
                <c:ptCount val="1"/>
                <c:pt idx="0">
                  <c:v>G Nooitgedagt Low Level Scheme ph 3 Full Use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Data'!$H$24:$AT$24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194.70973333333333</c:v>
                </c:pt>
                <c:pt idx="18">
                  <c:v>186.66853333333333</c:v>
                </c:pt>
                <c:pt idx="19">
                  <c:v>190.92733333333334</c:v>
                </c:pt>
                <c:pt idx="20">
                  <c:v>187.55279999999999</c:v>
                </c:pt>
                <c:pt idx="21">
                  <c:v>204.66159999999999</c:v>
                </c:pt>
                <c:pt idx="22">
                  <c:v>203.5204</c:v>
                </c:pt>
                <c:pt idx="23">
                  <c:v>202.3792</c:v>
                </c:pt>
                <c:pt idx="24">
                  <c:v>201.238</c:v>
                </c:pt>
                <c:pt idx="25">
                  <c:v>200.0968</c:v>
                </c:pt>
                <c:pt idx="26">
                  <c:v>198.9556</c:v>
                </c:pt>
                <c:pt idx="27">
                  <c:v>197.81440000000001</c:v>
                </c:pt>
                <c:pt idx="28">
                  <c:v>196.67320000000001</c:v>
                </c:pt>
                <c:pt idx="29">
                  <c:v>195.53200000000001</c:v>
                </c:pt>
                <c:pt idx="30">
                  <c:v>194.39080000000001</c:v>
                </c:pt>
                <c:pt idx="31">
                  <c:v>193.24959999999999</c:v>
                </c:pt>
                <c:pt idx="32">
                  <c:v>192.10840000000002</c:v>
                </c:pt>
                <c:pt idx="33">
                  <c:v>190.96719999999999</c:v>
                </c:pt>
                <c:pt idx="34">
                  <c:v>189.82599999999999</c:v>
                </c:pt>
                <c:pt idx="35">
                  <c:v>188.6848</c:v>
                </c:pt>
                <c:pt idx="36">
                  <c:v>187.5436</c:v>
                </c:pt>
                <c:pt idx="37">
                  <c:v>186.4024</c:v>
                </c:pt>
                <c:pt idx="38">
                  <c:v>185.26119999999997</c:v>
                </c:pt>
              </c:numCache>
            </c:numRef>
          </c:val>
        </c:ser>
        <c:ser>
          <c:idx val="20"/>
          <c:order val="24"/>
          <c:tx>
            <c:strRef>
              <c:f>'Chart Data'!$B$23</c:f>
              <c:strCache>
                <c:ptCount val="1"/>
                <c:pt idx="0">
                  <c:v>F Lower Sunday River return flows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Data'!$H$23:$AT$23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194.70973333333333</c:v>
                </c:pt>
                <c:pt idx="18">
                  <c:v>186.66853333333333</c:v>
                </c:pt>
                <c:pt idx="19">
                  <c:v>190.92733333333334</c:v>
                </c:pt>
                <c:pt idx="20">
                  <c:v>187.55279999999999</c:v>
                </c:pt>
                <c:pt idx="21">
                  <c:v>186.41159999999999</c:v>
                </c:pt>
                <c:pt idx="22">
                  <c:v>185.2704</c:v>
                </c:pt>
                <c:pt idx="23">
                  <c:v>184.1292</c:v>
                </c:pt>
                <c:pt idx="24">
                  <c:v>182.988</c:v>
                </c:pt>
                <c:pt idx="25">
                  <c:v>181.8468</c:v>
                </c:pt>
                <c:pt idx="26">
                  <c:v>180.7056</c:v>
                </c:pt>
                <c:pt idx="27">
                  <c:v>179.56440000000001</c:v>
                </c:pt>
                <c:pt idx="28">
                  <c:v>178.42320000000001</c:v>
                </c:pt>
                <c:pt idx="29">
                  <c:v>177.28200000000001</c:v>
                </c:pt>
                <c:pt idx="30">
                  <c:v>176.14080000000001</c:v>
                </c:pt>
                <c:pt idx="31">
                  <c:v>174.99959999999999</c:v>
                </c:pt>
                <c:pt idx="32">
                  <c:v>173.85840000000002</c:v>
                </c:pt>
                <c:pt idx="33">
                  <c:v>172.71719999999999</c:v>
                </c:pt>
                <c:pt idx="34">
                  <c:v>171.57599999999999</c:v>
                </c:pt>
                <c:pt idx="35">
                  <c:v>170.4348</c:v>
                </c:pt>
                <c:pt idx="36">
                  <c:v>169.2936</c:v>
                </c:pt>
                <c:pt idx="37">
                  <c:v>168.1524</c:v>
                </c:pt>
                <c:pt idx="38">
                  <c:v>167.01119999999997</c:v>
                </c:pt>
              </c:numCache>
            </c:numRef>
          </c:val>
        </c:ser>
        <c:ser>
          <c:idx val="19"/>
          <c:order val="25"/>
          <c:tx>
            <c:strRef>
              <c:f>'Chart Data'!$B$22</c:f>
              <c:strCache>
                <c:ptCount val="1"/>
                <c:pt idx="0">
                  <c:v>H Groundwater Coega Fault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Data'!$H$22:$AT$22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194.70973333333333</c:v>
                </c:pt>
                <c:pt idx="18">
                  <c:v>186.66853333333333</c:v>
                </c:pt>
                <c:pt idx="19">
                  <c:v>179.52733333333333</c:v>
                </c:pt>
                <c:pt idx="20">
                  <c:v>176.15279999999998</c:v>
                </c:pt>
                <c:pt idx="21">
                  <c:v>175.01159999999999</c:v>
                </c:pt>
                <c:pt idx="22">
                  <c:v>173.87039999999999</c:v>
                </c:pt>
                <c:pt idx="23">
                  <c:v>172.72919999999999</c:v>
                </c:pt>
                <c:pt idx="24">
                  <c:v>171.58799999999999</c:v>
                </c:pt>
                <c:pt idx="25">
                  <c:v>170.4468</c:v>
                </c:pt>
                <c:pt idx="26">
                  <c:v>169.3056</c:v>
                </c:pt>
                <c:pt idx="27">
                  <c:v>168.1644</c:v>
                </c:pt>
                <c:pt idx="28">
                  <c:v>167.0232</c:v>
                </c:pt>
                <c:pt idx="29">
                  <c:v>165.88200000000001</c:v>
                </c:pt>
                <c:pt idx="30">
                  <c:v>164.74080000000001</c:v>
                </c:pt>
                <c:pt idx="31">
                  <c:v>163.59959999999998</c:v>
                </c:pt>
                <c:pt idx="32">
                  <c:v>162.45840000000001</c:v>
                </c:pt>
                <c:pt idx="33">
                  <c:v>161.31719999999999</c:v>
                </c:pt>
                <c:pt idx="34">
                  <c:v>160.17599999999999</c:v>
                </c:pt>
                <c:pt idx="35">
                  <c:v>159.03479999999999</c:v>
                </c:pt>
                <c:pt idx="36">
                  <c:v>157.89359999999999</c:v>
                </c:pt>
                <c:pt idx="37">
                  <c:v>156.75239999999999</c:v>
                </c:pt>
                <c:pt idx="38">
                  <c:v>155.61119999999997</c:v>
                </c:pt>
              </c:numCache>
            </c:numRef>
          </c:val>
        </c:ser>
        <c:ser>
          <c:idx val="18"/>
          <c:order val="26"/>
          <c:tx>
            <c:strRef>
              <c:f>'Chart Data'!$B$21</c:f>
              <c:strCache>
                <c:ptCount val="1"/>
                <c:pt idx="0">
                  <c:v>G Nooitgedagt Low Level Scheme ph 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Data'!$H$21:$AT$21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192.51759999999999</c:v>
                </c:pt>
                <c:pt idx="17">
                  <c:v>186.70973333333333</c:v>
                </c:pt>
                <c:pt idx="18">
                  <c:v>178.66853333333333</c:v>
                </c:pt>
                <c:pt idx="19">
                  <c:v>171.52733333333333</c:v>
                </c:pt>
                <c:pt idx="20">
                  <c:v>168.15279999999998</c:v>
                </c:pt>
                <c:pt idx="21">
                  <c:v>167.01159999999999</c:v>
                </c:pt>
                <c:pt idx="22">
                  <c:v>165.87039999999999</c:v>
                </c:pt>
                <c:pt idx="23">
                  <c:v>164.72919999999999</c:v>
                </c:pt>
                <c:pt idx="24">
                  <c:v>163.58799999999999</c:v>
                </c:pt>
                <c:pt idx="25">
                  <c:v>162.4468</c:v>
                </c:pt>
                <c:pt idx="26">
                  <c:v>161.3056</c:v>
                </c:pt>
                <c:pt idx="27">
                  <c:v>160.1644</c:v>
                </c:pt>
                <c:pt idx="28">
                  <c:v>159.0232</c:v>
                </c:pt>
                <c:pt idx="29">
                  <c:v>157.88200000000001</c:v>
                </c:pt>
                <c:pt idx="30">
                  <c:v>156.74080000000001</c:v>
                </c:pt>
                <c:pt idx="31">
                  <c:v>155.59959999999998</c:v>
                </c:pt>
                <c:pt idx="32">
                  <c:v>154.45840000000001</c:v>
                </c:pt>
                <c:pt idx="33">
                  <c:v>153.31719999999999</c:v>
                </c:pt>
                <c:pt idx="34">
                  <c:v>152.17599999999999</c:v>
                </c:pt>
                <c:pt idx="35">
                  <c:v>151.03479999999999</c:v>
                </c:pt>
                <c:pt idx="36">
                  <c:v>149.89359999999999</c:v>
                </c:pt>
                <c:pt idx="37">
                  <c:v>148.75239999999999</c:v>
                </c:pt>
                <c:pt idx="38">
                  <c:v>147.61119999999997</c:v>
                </c:pt>
              </c:numCache>
            </c:numRef>
          </c:val>
        </c:ser>
        <c:ser>
          <c:idx val="206"/>
          <c:order val="27"/>
          <c:tx>
            <c:v>Berg Water Project</c:v>
          </c:tx>
          <c:spPr>
            <a:pattFill prst="dkHorz">
              <a:fgClr>
                <a:srgbClr val="CCFFFF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Data'!$H$20:$AT$20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184.11759999999998</c:v>
                </c:pt>
                <c:pt idx="17">
                  <c:v>178.30973333333333</c:v>
                </c:pt>
                <c:pt idx="18">
                  <c:v>170.26853333333332</c:v>
                </c:pt>
                <c:pt idx="19">
                  <c:v>163.12733333333333</c:v>
                </c:pt>
                <c:pt idx="20">
                  <c:v>159.75279999999998</c:v>
                </c:pt>
                <c:pt idx="21">
                  <c:v>158.61159999999998</c:v>
                </c:pt>
                <c:pt idx="22">
                  <c:v>157.47039999999998</c:v>
                </c:pt>
                <c:pt idx="23">
                  <c:v>156.32919999999999</c:v>
                </c:pt>
                <c:pt idx="24">
                  <c:v>155.18799999999999</c:v>
                </c:pt>
                <c:pt idx="25">
                  <c:v>154.04679999999999</c:v>
                </c:pt>
                <c:pt idx="26">
                  <c:v>152.90559999999999</c:v>
                </c:pt>
                <c:pt idx="27">
                  <c:v>151.76439999999999</c:v>
                </c:pt>
                <c:pt idx="28">
                  <c:v>150.6232</c:v>
                </c:pt>
                <c:pt idx="29">
                  <c:v>149.482</c:v>
                </c:pt>
                <c:pt idx="30">
                  <c:v>148.3408</c:v>
                </c:pt>
                <c:pt idx="31">
                  <c:v>147.19959999999998</c:v>
                </c:pt>
                <c:pt idx="32">
                  <c:v>146.05840000000001</c:v>
                </c:pt>
                <c:pt idx="33">
                  <c:v>144.91719999999998</c:v>
                </c:pt>
                <c:pt idx="34">
                  <c:v>143.77599999999998</c:v>
                </c:pt>
                <c:pt idx="35">
                  <c:v>142.63479999999998</c:v>
                </c:pt>
                <c:pt idx="36">
                  <c:v>141.49359999999999</c:v>
                </c:pt>
                <c:pt idx="37">
                  <c:v>140.35239999999999</c:v>
                </c:pt>
                <c:pt idx="38">
                  <c:v>139.21119999999996</c:v>
                </c:pt>
              </c:numCache>
            </c:numRef>
          </c:val>
        </c:ser>
        <c:ser>
          <c:idx val="17"/>
          <c:order val="28"/>
          <c:tx>
            <c:v>Existing System Yield</c:v>
          </c:tx>
          <c:spPr>
            <a:gradFill rotWithShape="0">
              <a:gsLst>
                <a:gs pos="0">
                  <a:srgbClr val="CCCCFF"/>
                </a:gs>
                <a:gs pos="100000">
                  <a:srgbClr val="CCCCFF">
                    <a:gamma/>
                    <a:shade val="6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'Chart Data'!$H$3:$AT$3</c:f>
              <c:numCache>
                <c:formatCode>General</c:formatCode>
                <c:ptCount val="3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</c:numCache>
            </c:numRef>
          </c:cat>
          <c:val>
            <c:numRef>
              <c:f>'Chart Data'!$H$19:$AT$19</c:f>
              <c:numCache>
                <c:formatCode>General</c:formatCode>
                <c:ptCount val="39"/>
                <c:pt idx="0">
                  <c:v>159.6</c:v>
                </c:pt>
                <c:pt idx="1">
                  <c:v>159.6</c:v>
                </c:pt>
                <c:pt idx="2">
                  <c:v>159.6</c:v>
                </c:pt>
                <c:pt idx="3">
                  <c:v>159.6</c:v>
                </c:pt>
                <c:pt idx="4">
                  <c:v>159.6</c:v>
                </c:pt>
                <c:pt idx="5">
                  <c:v>159.6</c:v>
                </c:pt>
                <c:pt idx="6">
                  <c:v>164.6</c:v>
                </c:pt>
                <c:pt idx="7">
                  <c:v>164.6</c:v>
                </c:pt>
                <c:pt idx="8">
                  <c:v>164.6</c:v>
                </c:pt>
                <c:pt idx="9">
                  <c:v>164.6</c:v>
                </c:pt>
                <c:pt idx="10">
                  <c:v>164.6</c:v>
                </c:pt>
                <c:pt idx="11">
                  <c:v>164.6</c:v>
                </c:pt>
                <c:pt idx="12">
                  <c:v>164.6</c:v>
                </c:pt>
                <c:pt idx="13">
                  <c:v>164.6</c:v>
                </c:pt>
                <c:pt idx="14">
                  <c:v>190.2</c:v>
                </c:pt>
                <c:pt idx="15">
                  <c:v>189.05879999999999</c:v>
                </c:pt>
                <c:pt idx="16">
                  <c:v>184.11759999999998</c:v>
                </c:pt>
                <c:pt idx="17">
                  <c:v>178.30973333333333</c:v>
                </c:pt>
                <c:pt idx="18">
                  <c:v>170.26853333333332</c:v>
                </c:pt>
                <c:pt idx="19">
                  <c:v>163.12733333333333</c:v>
                </c:pt>
                <c:pt idx="20">
                  <c:v>159.75279999999998</c:v>
                </c:pt>
                <c:pt idx="21">
                  <c:v>158.61159999999998</c:v>
                </c:pt>
                <c:pt idx="22">
                  <c:v>157.47039999999998</c:v>
                </c:pt>
                <c:pt idx="23">
                  <c:v>156.32919999999999</c:v>
                </c:pt>
                <c:pt idx="24">
                  <c:v>155.18799999999999</c:v>
                </c:pt>
                <c:pt idx="25">
                  <c:v>154.04679999999999</c:v>
                </c:pt>
                <c:pt idx="26">
                  <c:v>152.90559999999999</c:v>
                </c:pt>
                <c:pt idx="27">
                  <c:v>151.76439999999999</c:v>
                </c:pt>
                <c:pt idx="28">
                  <c:v>150.6232</c:v>
                </c:pt>
                <c:pt idx="29">
                  <c:v>149.482</c:v>
                </c:pt>
                <c:pt idx="30">
                  <c:v>148.3408</c:v>
                </c:pt>
                <c:pt idx="31">
                  <c:v>147.19959999999998</c:v>
                </c:pt>
                <c:pt idx="32">
                  <c:v>146.05840000000001</c:v>
                </c:pt>
                <c:pt idx="33">
                  <c:v>144.91719999999998</c:v>
                </c:pt>
                <c:pt idx="34">
                  <c:v>143.77599999999998</c:v>
                </c:pt>
                <c:pt idx="35">
                  <c:v>142.63479999999998</c:v>
                </c:pt>
                <c:pt idx="36">
                  <c:v>141.49359999999999</c:v>
                </c:pt>
                <c:pt idx="37">
                  <c:v>140.35239999999999</c:v>
                </c:pt>
                <c:pt idx="38">
                  <c:v>139.21119999999996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719384"/>
        <c:axId val="402718600"/>
      </c:areaChart>
      <c:lineChart>
        <c:grouping val="standard"/>
        <c:varyColors val="0"/>
        <c:ser>
          <c:idx val="12"/>
          <c:order val="0"/>
          <c:tx>
            <c:strRef>
              <c:f>'Chart Data'!$F$7</c:f>
              <c:strCache>
                <c:ptCount val="1"/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diamond"/>
            <c:size val="5"/>
            <c:spPr>
              <a:noFill/>
              <a:ln w="9525">
                <a:noFill/>
              </a:ln>
            </c:spPr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Data'!$H$7:$AT$7</c:f>
              <c:numCache>
                <c:formatCode>General</c:formatCode>
                <c:ptCount val="39"/>
              </c:numCache>
            </c:numRef>
          </c:val>
          <c:smooth val="0"/>
        </c:ser>
        <c:ser>
          <c:idx val="11"/>
          <c:order val="1"/>
          <c:tx>
            <c:strRef>
              <c:f>'Chart Data'!$F$8</c:f>
              <c:strCache>
                <c:ptCount val="1"/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diamond"/>
            <c:size val="5"/>
            <c:spPr>
              <a:noFill/>
              <a:ln w="9525">
                <a:noFill/>
              </a:ln>
            </c:spPr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Data'!$H$8:$AT$8</c:f>
              <c:numCache>
                <c:formatCode>General</c:formatCode>
                <c:ptCount val="39"/>
              </c:numCache>
            </c:numRef>
          </c:val>
          <c:smooth val="0"/>
        </c:ser>
        <c:ser>
          <c:idx val="13"/>
          <c:order val="29"/>
          <c:tx>
            <c:strRef>
              <c:f>'Chart Data'!$F$6</c:f>
              <c:strCache>
                <c:ptCount val="1"/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diamond"/>
            <c:size val="5"/>
            <c:spPr>
              <a:noFill/>
              <a:ln w="9525">
                <a:noFill/>
              </a:ln>
            </c:spPr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Data'!$H$6:$AT$6</c:f>
              <c:numCache>
                <c:formatCode>General</c:formatCode>
                <c:ptCount val="39"/>
              </c:numCache>
            </c:numRef>
          </c:val>
          <c:smooth val="0"/>
        </c:ser>
        <c:ser>
          <c:idx val="14"/>
          <c:order val="30"/>
          <c:tx>
            <c:strRef>
              <c:f>'Chart Data'!$F$5</c:f>
              <c:strCache>
                <c:ptCount val="1"/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diamond"/>
            <c:size val="5"/>
            <c:spPr>
              <a:noFill/>
              <a:ln w="9525">
                <a:noFill/>
              </a:ln>
            </c:spPr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Data'!$H$5:$AT$5</c:f>
              <c:numCache>
                <c:formatCode>General</c:formatCode>
                <c:ptCount val="39"/>
              </c:numCache>
            </c:numRef>
          </c:val>
          <c:smooth val="0"/>
        </c:ser>
        <c:ser>
          <c:idx val="53"/>
          <c:order val="31"/>
          <c:tx>
            <c:strRef>
              <c:f>'Chart Data'!$E$68</c:f>
              <c:strCache>
                <c:ptCount val="1"/>
                <c:pt idx="0">
                  <c:v>WR1 Row15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Data'!$H$68:$AT$68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52"/>
          <c:order val="32"/>
          <c:tx>
            <c:strRef>
              <c:f>'Chart Data'!$E$67</c:f>
              <c:strCache>
                <c:ptCount val="1"/>
                <c:pt idx="0">
                  <c:v>WR1 Row14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Data'!$H$67:$AT$67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51"/>
          <c:order val="33"/>
          <c:tx>
            <c:strRef>
              <c:f>'Chart Data'!$E$66</c:f>
              <c:strCache>
                <c:ptCount val="1"/>
                <c:pt idx="0">
                  <c:v>WR1 Row13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Data'!$H$66:$AT$66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50"/>
          <c:order val="34"/>
          <c:tx>
            <c:strRef>
              <c:f>'Chart Data'!$E$65</c:f>
              <c:strCache>
                <c:ptCount val="1"/>
                <c:pt idx="0">
                  <c:v>WR1 Row12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Data'!$H$65:$AT$65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49"/>
          <c:order val="35"/>
          <c:tx>
            <c:strRef>
              <c:f>'Chart Data'!$E$64</c:f>
              <c:strCache>
                <c:ptCount val="1"/>
                <c:pt idx="0">
                  <c:v>WR1 Row11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Data'!$H$64:$AT$64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48"/>
          <c:order val="36"/>
          <c:tx>
            <c:strRef>
              <c:f>'Chart Data'!$E$63</c:f>
              <c:strCache>
                <c:ptCount val="1"/>
                <c:pt idx="0">
                  <c:v>E Industrial effluent to Coega - ex Coega Ph 4 ind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Data'!$H$63:$AT$63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47"/>
          <c:order val="37"/>
          <c:tx>
            <c:strRef>
              <c:f>'Chart Data'!$E$62</c:f>
              <c:strCache>
                <c:ptCount val="1"/>
                <c:pt idx="0">
                  <c:v>B WC/WDM Programme from 2027 (15% saving)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Data'!$H$62:$AT$62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225.08209000000002</c:v>
                </c:pt>
                <c:pt idx="32">
                  <c:v>228.07461000000001</c:v>
                </c:pt>
                <c:pt idx="33">
                  <c:v>231.06712999999996</c:v>
                </c:pt>
                <c:pt idx="34">
                  <c:v>234.05965000000003</c:v>
                </c:pt>
                <c:pt idx="35">
                  <c:v>237.05217000000005</c:v>
                </c:pt>
                <c:pt idx="36">
                  <c:v>240.04469000000003</c:v>
                </c:pt>
                <c:pt idx="37">
                  <c:v>243.03721000000004</c:v>
                </c:pt>
                <c:pt idx="38">
                  <c:v>246.02973</c:v>
                </c:pt>
              </c:numCache>
            </c:numRef>
          </c:val>
          <c:smooth val="0"/>
        </c:ser>
        <c:ser>
          <c:idx val="46"/>
          <c:order val="38"/>
          <c:tx>
            <c:strRef>
              <c:f>'Chart Data'!$E$61</c:f>
              <c:strCache>
                <c:ptCount val="1"/>
                <c:pt idx="0">
                  <c:v>E Industrial effluent to Coega - ex Coega Ph 3 ind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Data'!$H$61:$AT$61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207.76444999999995</c:v>
                </c:pt>
                <c:pt idx="25">
                  <c:v>210.00696999999991</c:v>
                </c:pt>
                <c:pt idx="26">
                  <c:v>214.43948999999998</c:v>
                </c:pt>
                <c:pt idx="27">
                  <c:v>218.87200999999999</c:v>
                </c:pt>
                <c:pt idx="28">
                  <c:v>223.30452999999994</c:v>
                </c:pt>
                <c:pt idx="29">
                  <c:v>227.73704999999995</c:v>
                </c:pt>
                <c:pt idx="30">
                  <c:v>232.16956999999996</c:v>
                </c:pt>
                <c:pt idx="31">
                  <c:v>236.60209000000003</c:v>
                </c:pt>
                <c:pt idx="32">
                  <c:v>241.03461000000001</c:v>
                </c:pt>
                <c:pt idx="33">
                  <c:v>245.46712999999997</c:v>
                </c:pt>
                <c:pt idx="34">
                  <c:v>249.89965000000004</c:v>
                </c:pt>
                <c:pt idx="35">
                  <c:v>254.33217000000005</c:v>
                </c:pt>
                <c:pt idx="36">
                  <c:v>258.76469000000003</c:v>
                </c:pt>
                <c:pt idx="37">
                  <c:v>263.19721000000004</c:v>
                </c:pt>
                <c:pt idx="38">
                  <c:v>267.62973</c:v>
                </c:pt>
              </c:numCache>
            </c:numRef>
          </c:val>
          <c:smooth val="0"/>
        </c:ser>
        <c:ser>
          <c:idx val="45"/>
          <c:order val="39"/>
          <c:tx>
            <c:strRef>
              <c:f>'Chart Data'!$E$60</c:f>
              <c:strCache>
                <c:ptCount val="1"/>
                <c:pt idx="0">
                  <c:v>E Industrial effluent to Coega - ex Coega Ph 3 dom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Data'!$H$60:$AT$60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211.41444999999996</c:v>
                </c:pt>
                <c:pt idx="25">
                  <c:v>213.65696999999992</c:v>
                </c:pt>
                <c:pt idx="26">
                  <c:v>218.08948999999998</c:v>
                </c:pt>
                <c:pt idx="27">
                  <c:v>222.52200999999999</c:v>
                </c:pt>
                <c:pt idx="28">
                  <c:v>226.95452999999995</c:v>
                </c:pt>
                <c:pt idx="29">
                  <c:v>231.38704999999996</c:v>
                </c:pt>
                <c:pt idx="30">
                  <c:v>235.81956999999997</c:v>
                </c:pt>
                <c:pt idx="31">
                  <c:v>240.25209000000004</c:v>
                </c:pt>
                <c:pt idx="32">
                  <c:v>244.68461000000002</c:v>
                </c:pt>
                <c:pt idx="33">
                  <c:v>249.11712999999997</c:v>
                </c:pt>
                <c:pt idx="34">
                  <c:v>253.54965000000004</c:v>
                </c:pt>
                <c:pt idx="35">
                  <c:v>257.98217000000005</c:v>
                </c:pt>
                <c:pt idx="36">
                  <c:v>262.41469000000001</c:v>
                </c:pt>
                <c:pt idx="37">
                  <c:v>266.84721000000002</c:v>
                </c:pt>
                <c:pt idx="38">
                  <c:v>271.27972999999997</c:v>
                </c:pt>
              </c:numCache>
            </c:numRef>
          </c:val>
          <c:smooth val="0"/>
        </c:ser>
        <c:ser>
          <c:idx val="44"/>
          <c:order val="40"/>
          <c:tx>
            <c:strRef>
              <c:f>'Chart Data'!$E$59</c:f>
              <c:strCache>
                <c:ptCount val="1"/>
                <c:pt idx="0">
                  <c:v>E Industrial effluent to Coega - ex Coega Ph 2 dom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Data'!$H$59:$AT$59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218.71444999999997</c:v>
                </c:pt>
                <c:pt idx="25">
                  <c:v>220.95696999999993</c:v>
                </c:pt>
                <c:pt idx="26">
                  <c:v>225.38949</c:v>
                </c:pt>
                <c:pt idx="27">
                  <c:v>229.82201000000001</c:v>
                </c:pt>
                <c:pt idx="28">
                  <c:v>234.25452999999996</c:v>
                </c:pt>
                <c:pt idx="29">
                  <c:v>238.68704999999997</c:v>
                </c:pt>
                <c:pt idx="30">
                  <c:v>243.11956999999998</c:v>
                </c:pt>
                <c:pt idx="31">
                  <c:v>247.55209000000005</c:v>
                </c:pt>
                <c:pt idx="32">
                  <c:v>251.98461000000003</c:v>
                </c:pt>
                <c:pt idx="33">
                  <c:v>256.41712999999999</c:v>
                </c:pt>
                <c:pt idx="34">
                  <c:v>260.84965000000005</c:v>
                </c:pt>
                <c:pt idx="35">
                  <c:v>265.28217000000006</c:v>
                </c:pt>
                <c:pt idx="36">
                  <c:v>269.71469000000002</c:v>
                </c:pt>
                <c:pt idx="37">
                  <c:v>274.14721000000003</c:v>
                </c:pt>
                <c:pt idx="38">
                  <c:v>278.57972999999998</c:v>
                </c:pt>
              </c:numCache>
            </c:numRef>
          </c:val>
          <c:smooth val="0"/>
        </c:ser>
        <c:ser>
          <c:idx val="43"/>
          <c:order val="41"/>
          <c:tx>
            <c:strRef>
              <c:f>'Chart Data'!$E$58</c:f>
              <c:strCache>
                <c:ptCount val="1"/>
                <c:pt idx="0">
                  <c:v>E Industrial effluent to Coega - ex Coega Ph 2 ind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Data'!$H$58:$AT$58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213.14495500000001</c:v>
                </c:pt>
                <c:pt idx="24">
                  <c:v>226.01444999999998</c:v>
                </c:pt>
                <c:pt idx="25">
                  <c:v>228.25696999999994</c:v>
                </c:pt>
                <c:pt idx="26">
                  <c:v>232.68949000000001</c:v>
                </c:pt>
                <c:pt idx="27">
                  <c:v>237.12201000000002</c:v>
                </c:pt>
                <c:pt idx="28">
                  <c:v>241.55452999999997</c:v>
                </c:pt>
                <c:pt idx="29">
                  <c:v>245.98704999999998</c:v>
                </c:pt>
                <c:pt idx="30">
                  <c:v>250.41956999999999</c:v>
                </c:pt>
                <c:pt idx="31">
                  <c:v>254.85209000000006</c:v>
                </c:pt>
                <c:pt idx="32">
                  <c:v>259.28461000000004</c:v>
                </c:pt>
                <c:pt idx="33">
                  <c:v>263.71713</c:v>
                </c:pt>
                <c:pt idx="34">
                  <c:v>268.14965000000007</c:v>
                </c:pt>
                <c:pt idx="35">
                  <c:v>272.58217000000008</c:v>
                </c:pt>
                <c:pt idx="36">
                  <c:v>277.01469000000003</c:v>
                </c:pt>
                <c:pt idx="37">
                  <c:v>281.44721000000004</c:v>
                </c:pt>
                <c:pt idx="38">
                  <c:v>285.87973</c:v>
                </c:pt>
              </c:numCache>
            </c:numRef>
          </c:val>
          <c:smooth val="0"/>
        </c:ser>
        <c:ser>
          <c:idx val="42"/>
          <c:order val="42"/>
          <c:tx>
            <c:strRef>
              <c:f>'Chart Data'!$E$57</c:f>
              <c:strCache>
                <c:ptCount val="1"/>
                <c:pt idx="0">
                  <c:v>E Industrial effluent to Coega - ex Coega Ph1 dom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Data'!$H$57:$AT$57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216.79495500000002</c:v>
                </c:pt>
                <c:pt idx="24">
                  <c:v>229.66444999999999</c:v>
                </c:pt>
                <c:pt idx="25">
                  <c:v>231.90696999999994</c:v>
                </c:pt>
                <c:pt idx="26">
                  <c:v>236.33949000000001</c:v>
                </c:pt>
                <c:pt idx="27">
                  <c:v>240.77201000000002</c:v>
                </c:pt>
                <c:pt idx="28">
                  <c:v>245.20452999999998</c:v>
                </c:pt>
                <c:pt idx="29">
                  <c:v>249.63704999999999</c:v>
                </c:pt>
                <c:pt idx="30">
                  <c:v>254.06957</c:v>
                </c:pt>
                <c:pt idx="31">
                  <c:v>258.50209000000007</c:v>
                </c:pt>
                <c:pt idx="32">
                  <c:v>262.93461000000002</c:v>
                </c:pt>
                <c:pt idx="33">
                  <c:v>267.36712999999997</c:v>
                </c:pt>
                <c:pt idx="34">
                  <c:v>271.79965000000004</c:v>
                </c:pt>
                <c:pt idx="35">
                  <c:v>276.23217000000005</c:v>
                </c:pt>
                <c:pt idx="36">
                  <c:v>280.66469000000001</c:v>
                </c:pt>
                <c:pt idx="37">
                  <c:v>285.09721000000002</c:v>
                </c:pt>
                <c:pt idx="38">
                  <c:v>289.52972999999997</c:v>
                </c:pt>
              </c:numCache>
            </c:numRef>
          </c:val>
          <c:smooth val="0"/>
        </c:ser>
        <c:ser>
          <c:idx val="41"/>
          <c:order val="43"/>
          <c:tx>
            <c:strRef>
              <c:f>'Chart Data'!$E$56</c:f>
              <c:strCache>
                <c:ptCount val="1"/>
                <c:pt idx="0">
                  <c:v>E Industrial effluent to Coega - ex FWF Ph 2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Data'!$H$56:$AT$56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212.72546</c:v>
                </c:pt>
                <c:pt idx="23">
                  <c:v>224.09495500000003</c:v>
                </c:pt>
                <c:pt idx="24">
                  <c:v>236.96445</c:v>
                </c:pt>
                <c:pt idx="25">
                  <c:v>239.20696999999996</c:v>
                </c:pt>
                <c:pt idx="26">
                  <c:v>243.63949000000002</c:v>
                </c:pt>
                <c:pt idx="27">
                  <c:v>248.07201000000003</c:v>
                </c:pt>
                <c:pt idx="28">
                  <c:v>252.50452999999999</c:v>
                </c:pt>
                <c:pt idx="29">
                  <c:v>256.93705</c:v>
                </c:pt>
                <c:pt idx="30">
                  <c:v>261.36957000000001</c:v>
                </c:pt>
                <c:pt idx="31">
                  <c:v>265.80209000000008</c:v>
                </c:pt>
                <c:pt idx="32">
                  <c:v>270.23461000000003</c:v>
                </c:pt>
                <c:pt idx="33">
                  <c:v>274.66712999999999</c:v>
                </c:pt>
                <c:pt idx="34">
                  <c:v>279.09965000000005</c:v>
                </c:pt>
                <c:pt idx="35">
                  <c:v>283.53217000000006</c:v>
                </c:pt>
                <c:pt idx="36">
                  <c:v>287.96469000000002</c:v>
                </c:pt>
                <c:pt idx="37">
                  <c:v>292.39721000000003</c:v>
                </c:pt>
                <c:pt idx="38">
                  <c:v>296.82972999999998</c:v>
                </c:pt>
              </c:numCache>
            </c:numRef>
          </c:val>
          <c:smooth val="0"/>
        </c:ser>
        <c:ser>
          <c:idx val="40"/>
          <c:order val="44"/>
          <c:tx>
            <c:strRef>
              <c:f>'Chart Data'!$E$55</c:f>
              <c:strCache>
                <c:ptCount val="1"/>
                <c:pt idx="0">
                  <c:v>E Industrial effluent to Coega - ex FWF Ph 1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Data'!$H$55:$AT$55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203.54596500000005</c:v>
                </c:pt>
                <c:pt idx="22">
                  <c:v>217.10545999999999</c:v>
                </c:pt>
                <c:pt idx="23">
                  <c:v>230.66495500000002</c:v>
                </c:pt>
                <c:pt idx="24">
                  <c:v>245.72444999999999</c:v>
                </c:pt>
                <c:pt idx="25">
                  <c:v>250.15696999999994</c:v>
                </c:pt>
                <c:pt idx="26">
                  <c:v>254.58949000000001</c:v>
                </c:pt>
                <c:pt idx="27">
                  <c:v>259.02201000000002</c:v>
                </c:pt>
                <c:pt idx="28">
                  <c:v>263.45452999999998</c:v>
                </c:pt>
                <c:pt idx="29">
                  <c:v>267.88704999999999</c:v>
                </c:pt>
                <c:pt idx="30">
                  <c:v>272.31957</c:v>
                </c:pt>
                <c:pt idx="31">
                  <c:v>276.75209000000007</c:v>
                </c:pt>
                <c:pt idx="32">
                  <c:v>281.18461000000002</c:v>
                </c:pt>
                <c:pt idx="33">
                  <c:v>285.61712999999997</c:v>
                </c:pt>
                <c:pt idx="34">
                  <c:v>290.04965000000004</c:v>
                </c:pt>
                <c:pt idx="35">
                  <c:v>294.48217000000005</c:v>
                </c:pt>
                <c:pt idx="36">
                  <c:v>298.91469000000001</c:v>
                </c:pt>
                <c:pt idx="37">
                  <c:v>303.34721000000002</c:v>
                </c:pt>
                <c:pt idx="38">
                  <c:v>307.77972999999997</c:v>
                </c:pt>
              </c:numCache>
            </c:numRef>
          </c:val>
          <c:smooth val="0"/>
        </c:ser>
        <c:ser>
          <c:idx val="39"/>
          <c:order val="45"/>
          <c:tx>
            <c:strRef>
              <c:f>'Chart Data'!$E$54</c:f>
              <c:strCache>
                <c:ptCount val="1"/>
                <c:pt idx="0">
                  <c:v>B WCDM 2017 to 2026 (15% saving)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Data'!$H$54:$AT$54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200.93647000000001</c:v>
                </c:pt>
                <c:pt idx="21">
                  <c:v>214.49596500000004</c:v>
                </c:pt>
                <c:pt idx="22">
                  <c:v>228.05545999999998</c:v>
                </c:pt>
                <c:pt idx="23">
                  <c:v>241.61495500000001</c:v>
                </c:pt>
                <c:pt idx="24">
                  <c:v>256.67444999999998</c:v>
                </c:pt>
                <c:pt idx="25">
                  <c:v>261.10696999999993</c:v>
                </c:pt>
                <c:pt idx="26">
                  <c:v>265.53949</c:v>
                </c:pt>
                <c:pt idx="27">
                  <c:v>269.97201000000001</c:v>
                </c:pt>
                <c:pt idx="28">
                  <c:v>274.40452999999997</c:v>
                </c:pt>
                <c:pt idx="29">
                  <c:v>278.83704999999998</c:v>
                </c:pt>
                <c:pt idx="30">
                  <c:v>283.26956999999999</c:v>
                </c:pt>
                <c:pt idx="31">
                  <c:v>287.70209000000006</c:v>
                </c:pt>
                <c:pt idx="32">
                  <c:v>292.13461000000001</c:v>
                </c:pt>
                <c:pt idx="33">
                  <c:v>296.56712999999996</c:v>
                </c:pt>
                <c:pt idx="34">
                  <c:v>300.99965000000003</c:v>
                </c:pt>
                <c:pt idx="35">
                  <c:v>305.43217000000004</c:v>
                </c:pt>
                <c:pt idx="36">
                  <c:v>309.86469</c:v>
                </c:pt>
                <c:pt idx="37">
                  <c:v>314.29721000000001</c:v>
                </c:pt>
                <c:pt idx="38">
                  <c:v>318.72972999999996</c:v>
                </c:pt>
              </c:numCache>
            </c:numRef>
          </c:val>
          <c:smooth val="0"/>
        </c:ser>
        <c:ser>
          <c:idx val="15"/>
          <c:order val="46"/>
          <c:tx>
            <c:strRef>
              <c:f>'Chart Data'!$F$4</c:f>
              <c:strCache>
                <c:ptCount val="1"/>
                <c:pt idx="0">
                  <c:v>3.5% Linear incl Coega Pot &amp; Ind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diamond"/>
            <c:size val="5"/>
            <c:spPr>
              <a:noFill/>
              <a:ln w="9525">
                <a:noFill/>
              </a:ln>
            </c:spPr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Data'!$H$4:$AT$4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172.07</c:v>
                </c:pt>
                <c:pt idx="15">
                  <c:v>176.56274499999998</c:v>
                </c:pt>
                <c:pt idx="16">
                  <c:v>181.05549000000002</c:v>
                </c:pt>
                <c:pt idx="17">
                  <c:v>185.54823500000001</c:v>
                </c:pt>
                <c:pt idx="18">
                  <c:v>189.31098</c:v>
                </c:pt>
                <c:pt idx="19">
                  <c:v>195.08122499999999</c:v>
                </c:pt>
                <c:pt idx="20">
                  <c:v>211.43647000000001</c:v>
                </c:pt>
                <c:pt idx="21">
                  <c:v>226.49596500000004</c:v>
                </c:pt>
                <c:pt idx="22">
                  <c:v>241.55545999999998</c:v>
                </c:pt>
                <c:pt idx="23">
                  <c:v>256.61495500000001</c:v>
                </c:pt>
                <c:pt idx="24">
                  <c:v>271.67444999999998</c:v>
                </c:pt>
                <c:pt idx="25">
                  <c:v>276.10696999999993</c:v>
                </c:pt>
                <c:pt idx="26">
                  <c:v>280.53949</c:v>
                </c:pt>
                <c:pt idx="27">
                  <c:v>284.97201000000001</c:v>
                </c:pt>
                <c:pt idx="28">
                  <c:v>289.40452999999997</c:v>
                </c:pt>
                <c:pt idx="29">
                  <c:v>293.83704999999998</c:v>
                </c:pt>
                <c:pt idx="30">
                  <c:v>298.26956999999999</c:v>
                </c:pt>
                <c:pt idx="31">
                  <c:v>302.70209000000006</c:v>
                </c:pt>
                <c:pt idx="32">
                  <c:v>307.13461000000001</c:v>
                </c:pt>
                <c:pt idx="33">
                  <c:v>311.56712999999996</c:v>
                </c:pt>
                <c:pt idx="34">
                  <c:v>315.99965000000003</c:v>
                </c:pt>
                <c:pt idx="35">
                  <c:v>320.43217000000004</c:v>
                </c:pt>
                <c:pt idx="36">
                  <c:v>324.86469</c:v>
                </c:pt>
                <c:pt idx="37">
                  <c:v>329.29721000000001</c:v>
                </c:pt>
                <c:pt idx="38">
                  <c:v>333.72972999999996</c:v>
                </c:pt>
              </c:numCache>
            </c:numRef>
          </c:val>
          <c:smooth val="0"/>
        </c:ser>
        <c:ser>
          <c:idx val="73"/>
          <c:order val="47"/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Data'!$H$128:$AT$128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-10.5</c:v>
                </c:pt>
                <c:pt idx="21">
                  <c:v>-12</c:v>
                </c:pt>
                <c:pt idx="22">
                  <c:v>-13.5</c:v>
                </c:pt>
                <c:pt idx="23">
                  <c:v>-15</c:v>
                </c:pt>
                <c:pt idx="24">
                  <c:v>-15</c:v>
                </c:pt>
                <c:pt idx="25">
                  <c:v>-15</c:v>
                </c:pt>
                <c:pt idx="26">
                  <c:v>-15</c:v>
                </c:pt>
                <c:pt idx="27">
                  <c:v>-15</c:v>
                </c:pt>
                <c:pt idx="28">
                  <c:v>-15</c:v>
                </c:pt>
                <c:pt idx="29">
                  <c:v>-15</c:v>
                </c:pt>
                <c:pt idx="30">
                  <c:v>-15</c:v>
                </c:pt>
                <c:pt idx="31">
                  <c:v>-15</c:v>
                </c:pt>
                <c:pt idx="32">
                  <c:v>-15</c:v>
                </c:pt>
                <c:pt idx="33">
                  <c:v>-15</c:v>
                </c:pt>
                <c:pt idx="34">
                  <c:v>-15</c:v>
                </c:pt>
                <c:pt idx="35">
                  <c:v>-15</c:v>
                </c:pt>
                <c:pt idx="36">
                  <c:v>-15</c:v>
                </c:pt>
                <c:pt idx="37">
                  <c:v>-15</c:v>
                </c:pt>
                <c:pt idx="38">
                  <c:v>-15</c:v>
                </c:pt>
              </c:numCache>
            </c:numRef>
          </c:val>
          <c:smooth val="0"/>
        </c:ser>
        <c:ser>
          <c:idx val="74"/>
          <c:order val="48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Data'!$H$129:$AT$129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-22.95</c:v>
                </c:pt>
                <c:pt idx="22">
                  <c:v>-24.45</c:v>
                </c:pt>
                <c:pt idx="23">
                  <c:v>-25.95</c:v>
                </c:pt>
                <c:pt idx="24">
                  <c:v>-25.95</c:v>
                </c:pt>
                <c:pt idx="25">
                  <c:v>-25.95</c:v>
                </c:pt>
                <c:pt idx="26">
                  <c:v>-25.95</c:v>
                </c:pt>
                <c:pt idx="27">
                  <c:v>-25.95</c:v>
                </c:pt>
                <c:pt idx="28">
                  <c:v>-25.95</c:v>
                </c:pt>
                <c:pt idx="29">
                  <c:v>-25.95</c:v>
                </c:pt>
                <c:pt idx="30">
                  <c:v>-25.95</c:v>
                </c:pt>
                <c:pt idx="31">
                  <c:v>-25.95</c:v>
                </c:pt>
                <c:pt idx="32">
                  <c:v>-25.95</c:v>
                </c:pt>
                <c:pt idx="33">
                  <c:v>-25.95</c:v>
                </c:pt>
                <c:pt idx="34">
                  <c:v>-25.95</c:v>
                </c:pt>
                <c:pt idx="35">
                  <c:v>-25.95</c:v>
                </c:pt>
                <c:pt idx="36">
                  <c:v>-25.95</c:v>
                </c:pt>
                <c:pt idx="37">
                  <c:v>-25.95</c:v>
                </c:pt>
                <c:pt idx="38">
                  <c:v>-25.95</c:v>
                </c:pt>
              </c:numCache>
            </c:numRef>
          </c:val>
          <c:smooth val="0"/>
        </c:ser>
        <c:ser>
          <c:idx val="75"/>
          <c:order val="49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Data'!$H$130:$AT$130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-28.83</c:v>
                </c:pt>
                <c:pt idx="23">
                  <c:v>-32.519999999999996</c:v>
                </c:pt>
                <c:pt idx="24">
                  <c:v>-34.71</c:v>
                </c:pt>
                <c:pt idx="25">
                  <c:v>-36.9</c:v>
                </c:pt>
                <c:pt idx="26">
                  <c:v>-36.9</c:v>
                </c:pt>
                <c:pt idx="27">
                  <c:v>-36.9</c:v>
                </c:pt>
                <c:pt idx="28">
                  <c:v>-36.9</c:v>
                </c:pt>
                <c:pt idx="29">
                  <c:v>-36.9</c:v>
                </c:pt>
                <c:pt idx="30">
                  <c:v>-36.9</c:v>
                </c:pt>
                <c:pt idx="31">
                  <c:v>-36.9</c:v>
                </c:pt>
                <c:pt idx="32">
                  <c:v>-36.9</c:v>
                </c:pt>
                <c:pt idx="33">
                  <c:v>-36.9</c:v>
                </c:pt>
                <c:pt idx="34">
                  <c:v>-36.9</c:v>
                </c:pt>
                <c:pt idx="35">
                  <c:v>-36.9</c:v>
                </c:pt>
                <c:pt idx="36">
                  <c:v>-36.9</c:v>
                </c:pt>
                <c:pt idx="37">
                  <c:v>-36.9</c:v>
                </c:pt>
                <c:pt idx="38">
                  <c:v>-36.9</c:v>
                </c:pt>
              </c:numCache>
            </c:numRef>
          </c:val>
          <c:smooth val="0"/>
        </c:ser>
        <c:ser>
          <c:idx val="76"/>
          <c:order val="50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Data'!$H$131:$AT$131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-39.819999999999993</c:v>
                </c:pt>
                <c:pt idx="24">
                  <c:v>-42.01</c:v>
                </c:pt>
                <c:pt idx="25">
                  <c:v>-44.199999999999996</c:v>
                </c:pt>
                <c:pt idx="26">
                  <c:v>-44.199999999999996</c:v>
                </c:pt>
                <c:pt idx="27">
                  <c:v>-44.199999999999996</c:v>
                </c:pt>
                <c:pt idx="28">
                  <c:v>-44.199999999999996</c:v>
                </c:pt>
                <c:pt idx="29">
                  <c:v>-44.199999999999996</c:v>
                </c:pt>
                <c:pt idx="30">
                  <c:v>-44.199999999999996</c:v>
                </c:pt>
                <c:pt idx="31">
                  <c:v>-44.199999999999996</c:v>
                </c:pt>
                <c:pt idx="32">
                  <c:v>-44.199999999999996</c:v>
                </c:pt>
                <c:pt idx="33">
                  <c:v>-44.199999999999996</c:v>
                </c:pt>
                <c:pt idx="34">
                  <c:v>-44.199999999999996</c:v>
                </c:pt>
                <c:pt idx="35">
                  <c:v>-44.199999999999996</c:v>
                </c:pt>
                <c:pt idx="36">
                  <c:v>-44.199999999999996</c:v>
                </c:pt>
                <c:pt idx="37">
                  <c:v>-44.199999999999996</c:v>
                </c:pt>
                <c:pt idx="38">
                  <c:v>-44.199999999999996</c:v>
                </c:pt>
              </c:numCache>
            </c:numRef>
          </c:val>
          <c:smooth val="0"/>
        </c:ser>
        <c:ser>
          <c:idx val="77"/>
          <c:order val="51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Data'!$H$132:$AT$132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-43.469999999999992</c:v>
                </c:pt>
                <c:pt idx="24">
                  <c:v>-45.66</c:v>
                </c:pt>
                <c:pt idx="25">
                  <c:v>-47.849999999999994</c:v>
                </c:pt>
                <c:pt idx="26">
                  <c:v>-47.849999999999994</c:v>
                </c:pt>
                <c:pt idx="27">
                  <c:v>-47.849999999999994</c:v>
                </c:pt>
                <c:pt idx="28">
                  <c:v>-47.849999999999994</c:v>
                </c:pt>
                <c:pt idx="29">
                  <c:v>-47.849999999999994</c:v>
                </c:pt>
                <c:pt idx="30">
                  <c:v>-47.849999999999994</c:v>
                </c:pt>
                <c:pt idx="31">
                  <c:v>-47.849999999999994</c:v>
                </c:pt>
                <c:pt idx="32">
                  <c:v>-47.849999999999994</c:v>
                </c:pt>
                <c:pt idx="33">
                  <c:v>-47.849999999999994</c:v>
                </c:pt>
                <c:pt idx="34">
                  <c:v>-47.849999999999994</c:v>
                </c:pt>
                <c:pt idx="35">
                  <c:v>-47.849999999999994</c:v>
                </c:pt>
                <c:pt idx="36">
                  <c:v>-47.849999999999994</c:v>
                </c:pt>
                <c:pt idx="37">
                  <c:v>-47.849999999999994</c:v>
                </c:pt>
                <c:pt idx="38">
                  <c:v>-47.849999999999994</c:v>
                </c:pt>
              </c:numCache>
            </c:numRef>
          </c:val>
          <c:smooth val="0"/>
        </c:ser>
        <c:ser>
          <c:idx val="78"/>
          <c:order val="52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Data'!$H$133:$AT$133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-52.959999999999994</c:v>
                </c:pt>
                <c:pt idx="25">
                  <c:v>-55.149999999999991</c:v>
                </c:pt>
                <c:pt idx="26">
                  <c:v>-55.149999999999991</c:v>
                </c:pt>
                <c:pt idx="27">
                  <c:v>-55.149999999999991</c:v>
                </c:pt>
                <c:pt idx="28">
                  <c:v>-55.149999999999991</c:v>
                </c:pt>
                <c:pt idx="29">
                  <c:v>-55.149999999999991</c:v>
                </c:pt>
                <c:pt idx="30">
                  <c:v>-55.149999999999991</c:v>
                </c:pt>
                <c:pt idx="31">
                  <c:v>-55.149999999999991</c:v>
                </c:pt>
                <c:pt idx="32">
                  <c:v>-55.149999999999991</c:v>
                </c:pt>
                <c:pt idx="33">
                  <c:v>-55.149999999999991</c:v>
                </c:pt>
                <c:pt idx="34">
                  <c:v>-55.149999999999991</c:v>
                </c:pt>
                <c:pt idx="35">
                  <c:v>-55.149999999999991</c:v>
                </c:pt>
                <c:pt idx="36">
                  <c:v>-55.149999999999991</c:v>
                </c:pt>
                <c:pt idx="37">
                  <c:v>-55.149999999999991</c:v>
                </c:pt>
                <c:pt idx="38">
                  <c:v>-55.149999999999991</c:v>
                </c:pt>
              </c:numCache>
            </c:numRef>
          </c:val>
          <c:smooth val="0"/>
        </c:ser>
        <c:ser>
          <c:idx val="79"/>
          <c:order val="53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Data'!$H$134:$AT$134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-60.259999999999991</c:v>
                </c:pt>
                <c:pt idx="25">
                  <c:v>-62.449999999999989</c:v>
                </c:pt>
                <c:pt idx="26">
                  <c:v>-62.449999999999989</c:v>
                </c:pt>
                <c:pt idx="27">
                  <c:v>-62.449999999999989</c:v>
                </c:pt>
                <c:pt idx="28">
                  <c:v>-62.449999999999989</c:v>
                </c:pt>
                <c:pt idx="29">
                  <c:v>-62.449999999999989</c:v>
                </c:pt>
                <c:pt idx="30">
                  <c:v>-62.449999999999989</c:v>
                </c:pt>
                <c:pt idx="31">
                  <c:v>-62.449999999999989</c:v>
                </c:pt>
                <c:pt idx="32">
                  <c:v>-62.449999999999989</c:v>
                </c:pt>
                <c:pt idx="33">
                  <c:v>-62.449999999999989</c:v>
                </c:pt>
                <c:pt idx="34">
                  <c:v>-62.449999999999989</c:v>
                </c:pt>
                <c:pt idx="35">
                  <c:v>-62.449999999999989</c:v>
                </c:pt>
                <c:pt idx="36">
                  <c:v>-62.449999999999989</c:v>
                </c:pt>
                <c:pt idx="37">
                  <c:v>-62.449999999999989</c:v>
                </c:pt>
                <c:pt idx="38">
                  <c:v>-62.449999999999989</c:v>
                </c:pt>
              </c:numCache>
            </c:numRef>
          </c:val>
          <c:smooth val="0"/>
        </c:ser>
        <c:ser>
          <c:idx val="80"/>
          <c:order val="54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Data'!$H$135:$AT$135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-63.909999999999989</c:v>
                </c:pt>
                <c:pt idx="25">
                  <c:v>-66.099999999999994</c:v>
                </c:pt>
                <c:pt idx="26">
                  <c:v>-66.099999999999994</c:v>
                </c:pt>
                <c:pt idx="27">
                  <c:v>-66.099999999999994</c:v>
                </c:pt>
                <c:pt idx="28">
                  <c:v>-66.099999999999994</c:v>
                </c:pt>
                <c:pt idx="29">
                  <c:v>-66.099999999999994</c:v>
                </c:pt>
                <c:pt idx="30">
                  <c:v>-66.099999999999994</c:v>
                </c:pt>
                <c:pt idx="31">
                  <c:v>-66.099999999999994</c:v>
                </c:pt>
                <c:pt idx="32">
                  <c:v>-66.099999999999994</c:v>
                </c:pt>
                <c:pt idx="33">
                  <c:v>-66.099999999999994</c:v>
                </c:pt>
                <c:pt idx="34">
                  <c:v>-66.099999999999994</c:v>
                </c:pt>
                <c:pt idx="35">
                  <c:v>-66.099999999999994</c:v>
                </c:pt>
                <c:pt idx="36">
                  <c:v>-66.099999999999994</c:v>
                </c:pt>
                <c:pt idx="37">
                  <c:v>-66.099999999999994</c:v>
                </c:pt>
                <c:pt idx="38">
                  <c:v>-66.099999999999994</c:v>
                </c:pt>
              </c:numCache>
            </c:numRef>
          </c:val>
          <c:smooth val="0"/>
        </c:ser>
        <c:ser>
          <c:idx val="81"/>
          <c:order val="55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Data'!$H$136:$AT$136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-77.62</c:v>
                </c:pt>
                <c:pt idx="32">
                  <c:v>-79.06</c:v>
                </c:pt>
                <c:pt idx="33">
                  <c:v>-80.5</c:v>
                </c:pt>
                <c:pt idx="34">
                  <c:v>-81.94</c:v>
                </c:pt>
                <c:pt idx="35">
                  <c:v>-83.38</c:v>
                </c:pt>
                <c:pt idx="36">
                  <c:v>-84.82</c:v>
                </c:pt>
                <c:pt idx="37">
                  <c:v>-86.259999999999991</c:v>
                </c:pt>
                <c:pt idx="38">
                  <c:v>-87.699999999999989</c:v>
                </c:pt>
              </c:numCache>
            </c:numRef>
          </c:val>
          <c:smooth val="0"/>
        </c:ser>
        <c:ser>
          <c:idx val="82"/>
          <c:order val="56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Data'!$H$137:$AT$137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83"/>
          <c:order val="57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Data'!$H$138:$AT$138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84"/>
          <c:order val="58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Data'!$H$139:$AT$139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85"/>
          <c:order val="59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Data'!$H$140:$AT$140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86"/>
          <c:order val="60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Data'!$H$141:$AT$141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87"/>
          <c:order val="61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Data'!$H$142:$AT$142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90"/>
          <c:order val="62"/>
          <c:tx>
            <c:strRef>
              <c:f>'Chart Data'!$E$165</c:f>
              <c:strCache>
                <c:ptCount val="1"/>
                <c:pt idx="0">
                  <c:v>B WCDM 2017 to 2026 (15% saving)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Data'!$H$165:$AT$165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-10.5</c:v>
                </c:pt>
                <c:pt idx="21">
                  <c:v>-12</c:v>
                </c:pt>
                <c:pt idx="22">
                  <c:v>-13.5</c:v>
                </c:pt>
                <c:pt idx="23">
                  <c:v>-15</c:v>
                </c:pt>
                <c:pt idx="24">
                  <c:v>-15</c:v>
                </c:pt>
                <c:pt idx="25">
                  <c:v>-15</c:v>
                </c:pt>
                <c:pt idx="26">
                  <c:v>-15</c:v>
                </c:pt>
                <c:pt idx="27">
                  <c:v>-15</c:v>
                </c:pt>
                <c:pt idx="28">
                  <c:v>-15</c:v>
                </c:pt>
                <c:pt idx="29">
                  <c:v>-15</c:v>
                </c:pt>
                <c:pt idx="30">
                  <c:v>-15</c:v>
                </c:pt>
                <c:pt idx="31">
                  <c:v>-15</c:v>
                </c:pt>
                <c:pt idx="32">
                  <c:v>-15</c:v>
                </c:pt>
                <c:pt idx="33">
                  <c:v>-15</c:v>
                </c:pt>
                <c:pt idx="34">
                  <c:v>-15</c:v>
                </c:pt>
                <c:pt idx="35">
                  <c:v>-15</c:v>
                </c:pt>
                <c:pt idx="36">
                  <c:v>-15</c:v>
                </c:pt>
                <c:pt idx="37">
                  <c:v>-15</c:v>
                </c:pt>
                <c:pt idx="38">
                  <c:v>-15</c:v>
                </c:pt>
              </c:numCache>
            </c:numRef>
          </c:val>
          <c:smooth val="0"/>
        </c:ser>
        <c:ser>
          <c:idx val="91"/>
          <c:order val="63"/>
          <c:tx>
            <c:strRef>
              <c:f>'Chart Data'!$E$166</c:f>
              <c:strCache>
                <c:ptCount val="1"/>
                <c:pt idx="0">
                  <c:v>E Industrial effluent to Coega - ex FWF Ph 1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Data'!$H$166:$AT$166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-22.95</c:v>
                </c:pt>
                <c:pt idx="22">
                  <c:v>-24.45</c:v>
                </c:pt>
                <c:pt idx="23">
                  <c:v>-25.95</c:v>
                </c:pt>
                <c:pt idx="24">
                  <c:v>-25.95</c:v>
                </c:pt>
                <c:pt idx="25">
                  <c:v>-25.95</c:v>
                </c:pt>
                <c:pt idx="26">
                  <c:v>-25.95</c:v>
                </c:pt>
                <c:pt idx="27">
                  <c:v>-25.95</c:v>
                </c:pt>
                <c:pt idx="28">
                  <c:v>-25.95</c:v>
                </c:pt>
                <c:pt idx="29">
                  <c:v>-25.95</c:v>
                </c:pt>
                <c:pt idx="30">
                  <c:v>-25.95</c:v>
                </c:pt>
                <c:pt idx="31">
                  <c:v>-25.95</c:v>
                </c:pt>
                <c:pt idx="32">
                  <c:v>-25.95</c:v>
                </c:pt>
                <c:pt idx="33">
                  <c:v>-25.95</c:v>
                </c:pt>
                <c:pt idx="34">
                  <c:v>-25.95</c:v>
                </c:pt>
                <c:pt idx="35">
                  <c:v>-25.95</c:v>
                </c:pt>
                <c:pt idx="36">
                  <c:v>-25.95</c:v>
                </c:pt>
                <c:pt idx="37">
                  <c:v>-25.95</c:v>
                </c:pt>
                <c:pt idx="38">
                  <c:v>-25.95</c:v>
                </c:pt>
              </c:numCache>
            </c:numRef>
          </c:val>
          <c:smooth val="0"/>
        </c:ser>
        <c:ser>
          <c:idx val="92"/>
          <c:order val="64"/>
          <c:tx>
            <c:strRef>
              <c:f>'Chart Data'!$E$167</c:f>
              <c:strCache>
                <c:ptCount val="1"/>
                <c:pt idx="0">
                  <c:v>E Industrial effluent to Coega - ex FWF Ph 2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Data'!$H$167:$AT$167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-28.83</c:v>
                </c:pt>
                <c:pt idx="23">
                  <c:v>-32.519999999999996</c:v>
                </c:pt>
                <c:pt idx="24">
                  <c:v>-34.71</c:v>
                </c:pt>
                <c:pt idx="25">
                  <c:v>-36.9</c:v>
                </c:pt>
                <c:pt idx="26">
                  <c:v>-36.9</c:v>
                </c:pt>
                <c:pt idx="27">
                  <c:v>-36.9</c:v>
                </c:pt>
                <c:pt idx="28">
                  <c:v>-36.9</c:v>
                </c:pt>
                <c:pt idx="29">
                  <c:v>-36.9</c:v>
                </c:pt>
                <c:pt idx="30">
                  <c:v>-36.9</c:v>
                </c:pt>
                <c:pt idx="31">
                  <c:v>-36.9</c:v>
                </c:pt>
                <c:pt idx="32">
                  <c:v>-36.9</c:v>
                </c:pt>
                <c:pt idx="33">
                  <c:v>-36.9</c:v>
                </c:pt>
                <c:pt idx="34">
                  <c:v>-36.9</c:v>
                </c:pt>
                <c:pt idx="35">
                  <c:v>-36.9</c:v>
                </c:pt>
                <c:pt idx="36">
                  <c:v>-36.9</c:v>
                </c:pt>
                <c:pt idx="37">
                  <c:v>-36.9</c:v>
                </c:pt>
                <c:pt idx="38">
                  <c:v>-36.9</c:v>
                </c:pt>
              </c:numCache>
            </c:numRef>
          </c:val>
          <c:smooth val="0"/>
        </c:ser>
        <c:ser>
          <c:idx val="93"/>
          <c:order val="65"/>
          <c:tx>
            <c:strRef>
              <c:f>'Chart Data'!$E$168</c:f>
              <c:strCache>
                <c:ptCount val="1"/>
                <c:pt idx="0">
                  <c:v>E Industrial effluent to Coega - ex Coega Ph1 dom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Data'!$H$168:$AT$168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-39.819999999999993</c:v>
                </c:pt>
                <c:pt idx="24">
                  <c:v>-42.01</c:v>
                </c:pt>
                <c:pt idx="25">
                  <c:v>-44.199999999999996</c:v>
                </c:pt>
                <c:pt idx="26">
                  <c:v>-44.199999999999996</c:v>
                </c:pt>
                <c:pt idx="27">
                  <c:v>-44.199999999999996</c:v>
                </c:pt>
                <c:pt idx="28">
                  <c:v>-44.199999999999996</c:v>
                </c:pt>
                <c:pt idx="29">
                  <c:v>-44.199999999999996</c:v>
                </c:pt>
                <c:pt idx="30">
                  <c:v>-44.199999999999996</c:v>
                </c:pt>
                <c:pt idx="31">
                  <c:v>-44.199999999999996</c:v>
                </c:pt>
                <c:pt idx="32">
                  <c:v>-44.199999999999996</c:v>
                </c:pt>
                <c:pt idx="33">
                  <c:v>-44.199999999999996</c:v>
                </c:pt>
                <c:pt idx="34">
                  <c:v>-44.199999999999996</c:v>
                </c:pt>
                <c:pt idx="35">
                  <c:v>-44.199999999999996</c:v>
                </c:pt>
                <c:pt idx="36">
                  <c:v>-44.199999999999996</c:v>
                </c:pt>
                <c:pt idx="37">
                  <c:v>-44.199999999999996</c:v>
                </c:pt>
                <c:pt idx="38">
                  <c:v>-44.199999999999996</c:v>
                </c:pt>
              </c:numCache>
            </c:numRef>
          </c:val>
          <c:smooth val="0"/>
        </c:ser>
        <c:ser>
          <c:idx val="94"/>
          <c:order val="66"/>
          <c:tx>
            <c:strRef>
              <c:f>'Chart Data'!$E$169</c:f>
              <c:strCache>
                <c:ptCount val="1"/>
                <c:pt idx="0">
                  <c:v>E Industrial effluent to Coega - ex Coega Ph 2 ind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Data'!$H$169:$AT$169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-43.469999999999992</c:v>
                </c:pt>
                <c:pt idx="24">
                  <c:v>-45.66</c:v>
                </c:pt>
                <c:pt idx="25">
                  <c:v>-47.849999999999994</c:v>
                </c:pt>
                <c:pt idx="26">
                  <c:v>-47.849999999999994</c:v>
                </c:pt>
                <c:pt idx="27">
                  <c:v>-47.849999999999994</c:v>
                </c:pt>
                <c:pt idx="28">
                  <c:v>-47.849999999999994</c:v>
                </c:pt>
                <c:pt idx="29">
                  <c:v>-47.849999999999994</c:v>
                </c:pt>
                <c:pt idx="30">
                  <c:v>-47.849999999999994</c:v>
                </c:pt>
                <c:pt idx="31">
                  <c:v>-47.849999999999994</c:v>
                </c:pt>
                <c:pt idx="32">
                  <c:v>-47.849999999999994</c:v>
                </c:pt>
                <c:pt idx="33">
                  <c:v>-47.849999999999994</c:v>
                </c:pt>
                <c:pt idx="34">
                  <c:v>-47.849999999999994</c:v>
                </c:pt>
                <c:pt idx="35">
                  <c:v>-47.849999999999994</c:v>
                </c:pt>
                <c:pt idx="36">
                  <c:v>-47.849999999999994</c:v>
                </c:pt>
                <c:pt idx="37">
                  <c:v>-47.849999999999994</c:v>
                </c:pt>
                <c:pt idx="38">
                  <c:v>-47.849999999999994</c:v>
                </c:pt>
              </c:numCache>
            </c:numRef>
          </c:val>
          <c:smooth val="0"/>
        </c:ser>
        <c:ser>
          <c:idx val="95"/>
          <c:order val="67"/>
          <c:tx>
            <c:strRef>
              <c:f>'Chart Data'!$E$170</c:f>
              <c:strCache>
                <c:ptCount val="1"/>
                <c:pt idx="0">
                  <c:v>E Industrial effluent to Coega - ex Coega Ph 2 dom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Data'!$H$170:$AT$170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-52.959999999999994</c:v>
                </c:pt>
                <c:pt idx="25">
                  <c:v>-55.149999999999991</c:v>
                </c:pt>
                <c:pt idx="26">
                  <c:v>-55.149999999999991</c:v>
                </c:pt>
                <c:pt idx="27">
                  <c:v>-55.149999999999991</c:v>
                </c:pt>
                <c:pt idx="28">
                  <c:v>-55.149999999999991</c:v>
                </c:pt>
                <c:pt idx="29">
                  <c:v>-55.149999999999991</c:v>
                </c:pt>
                <c:pt idx="30">
                  <c:v>-55.149999999999991</c:v>
                </c:pt>
                <c:pt idx="31">
                  <c:v>-55.149999999999991</c:v>
                </c:pt>
                <c:pt idx="32">
                  <c:v>-55.149999999999991</c:v>
                </c:pt>
                <c:pt idx="33">
                  <c:v>-55.149999999999991</c:v>
                </c:pt>
                <c:pt idx="34">
                  <c:v>-55.149999999999991</c:v>
                </c:pt>
                <c:pt idx="35">
                  <c:v>-55.149999999999991</c:v>
                </c:pt>
                <c:pt idx="36">
                  <c:v>-55.149999999999991</c:v>
                </c:pt>
                <c:pt idx="37">
                  <c:v>-55.149999999999991</c:v>
                </c:pt>
                <c:pt idx="38">
                  <c:v>-55.149999999999991</c:v>
                </c:pt>
              </c:numCache>
            </c:numRef>
          </c:val>
          <c:smooth val="0"/>
        </c:ser>
        <c:ser>
          <c:idx val="96"/>
          <c:order val="68"/>
          <c:tx>
            <c:strRef>
              <c:f>'Chart Data'!$E$171</c:f>
              <c:strCache>
                <c:ptCount val="1"/>
                <c:pt idx="0">
                  <c:v>E Industrial effluent to Coega - ex Coega Ph 3 dom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Data'!$H$171:$AT$171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-60.259999999999991</c:v>
                </c:pt>
                <c:pt idx="25">
                  <c:v>-62.449999999999989</c:v>
                </c:pt>
                <c:pt idx="26">
                  <c:v>-62.449999999999989</c:v>
                </c:pt>
                <c:pt idx="27">
                  <c:v>-62.449999999999989</c:v>
                </c:pt>
                <c:pt idx="28">
                  <c:v>-62.449999999999989</c:v>
                </c:pt>
                <c:pt idx="29">
                  <c:v>-62.449999999999989</c:v>
                </c:pt>
                <c:pt idx="30">
                  <c:v>-62.449999999999989</c:v>
                </c:pt>
                <c:pt idx="31">
                  <c:v>-62.449999999999989</c:v>
                </c:pt>
                <c:pt idx="32">
                  <c:v>-62.449999999999989</c:v>
                </c:pt>
                <c:pt idx="33">
                  <c:v>-62.449999999999989</c:v>
                </c:pt>
                <c:pt idx="34">
                  <c:v>-62.449999999999989</c:v>
                </c:pt>
                <c:pt idx="35">
                  <c:v>-62.449999999999989</c:v>
                </c:pt>
                <c:pt idx="36">
                  <c:v>-62.449999999999989</c:v>
                </c:pt>
                <c:pt idx="37">
                  <c:v>-62.449999999999989</c:v>
                </c:pt>
                <c:pt idx="38">
                  <c:v>-62.449999999999989</c:v>
                </c:pt>
              </c:numCache>
            </c:numRef>
          </c:val>
          <c:smooth val="0"/>
        </c:ser>
        <c:ser>
          <c:idx val="97"/>
          <c:order val="69"/>
          <c:tx>
            <c:strRef>
              <c:f>'Chart Data'!$E$172</c:f>
              <c:strCache>
                <c:ptCount val="1"/>
                <c:pt idx="0">
                  <c:v>E Industrial effluent to Coega - ex Coega Ph 3 ind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Data'!$H$172:$AT$172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-63.909999999999989</c:v>
                </c:pt>
                <c:pt idx="25">
                  <c:v>-66.099999999999994</c:v>
                </c:pt>
                <c:pt idx="26">
                  <c:v>-66.099999999999994</c:v>
                </c:pt>
                <c:pt idx="27">
                  <c:v>-66.099999999999994</c:v>
                </c:pt>
                <c:pt idx="28">
                  <c:v>-66.099999999999994</c:v>
                </c:pt>
                <c:pt idx="29">
                  <c:v>-66.099999999999994</c:v>
                </c:pt>
                <c:pt idx="30">
                  <c:v>-66.099999999999994</c:v>
                </c:pt>
                <c:pt idx="31">
                  <c:v>-66.099999999999994</c:v>
                </c:pt>
                <c:pt idx="32">
                  <c:v>-66.099999999999994</c:v>
                </c:pt>
                <c:pt idx="33">
                  <c:v>-66.099999999999994</c:v>
                </c:pt>
                <c:pt idx="34">
                  <c:v>-66.099999999999994</c:v>
                </c:pt>
                <c:pt idx="35">
                  <c:v>-66.099999999999994</c:v>
                </c:pt>
                <c:pt idx="36">
                  <c:v>-66.099999999999994</c:v>
                </c:pt>
                <c:pt idx="37">
                  <c:v>-66.099999999999994</c:v>
                </c:pt>
                <c:pt idx="38">
                  <c:v>-66.099999999999994</c:v>
                </c:pt>
              </c:numCache>
            </c:numRef>
          </c:val>
          <c:smooth val="0"/>
        </c:ser>
        <c:ser>
          <c:idx val="98"/>
          <c:order val="70"/>
          <c:tx>
            <c:strRef>
              <c:f>'Chart Data'!$E$173</c:f>
              <c:strCache>
                <c:ptCount val="1"/>
                <c:pt idx="0">
                  <c:v>B WC/WDM Programme from 2027 (15% saving)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Data'!$H$173:$AT$173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-77.62</c:v>
                </c:pt>
                <c:pt idx="32">
                  <c:v>-79.06</c:v>
                </c:pt>
                <c:pt idx="33">
                  <c:v>-80.5</c:v>
                </c:pt>
                <c:pt idx="34">
                  <c:v>-81.94</c:v>
                </c:pt>
                <c:pt idx="35">
                  <c:v>-83.38</c:v>
                </c:pt>
                <c:pt idx="36">
                  <c:v>-84.82</c:v>
                </c:pt>
                <c:pt idx="37">
                  <c:v>-86.259999999999991</c:v>
                </c:pt>
                <c:pt idx="38">
                  <c:v>-87.699999999999989</c:v>
                </c:pt>
              </c:numCache>
            </c:numRef>
          </c:val>
          <c:smooth val="0"/>
        </c:ser>
        <c:ser>
          <c:idx val="99"/>
          <c:order val="71"/>
          <c:tx>
            <c:strRef>
              <c:f>'Chart Data'!$E$174</c:f>
              <c:strCache>
                <c:ptCount val="1"/>
                <c:pt idx="0">
                  <c:v>E Industrial effluent to Coega - ex Coega Ph 4 ind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Data'!$H$174:$AT$174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00"/>
          <c:order val="72"/>
          <c:tx>
            <c:strRef>
              <c:f>'Chart Data'!$E$175</c:f>
              <c:strCache>
                <c:ptCount val="1"/>
                <c:pt idx="0">
                  <c:v>WR4 Row11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Data'!$H$175:$AT$175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01"/>
          <c:order val="73"/>
          <c:tx>
            <c:strRef>
              <c:f>'Chart Data'!$E$176</c:f>
              <c:strCache>
                <c:ptCount val="1"/>
                <c:pt idx="0">
                  <c:v>WR4 Row12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Data'!$H$176:$AT$176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02"/>
          <c:order val="74"/>
          <c:tx>
            <c:strRef>
              <c:f>'Chart Data'!$E$177</c:f>
              <c:strCache>
                <c:ptCount val="1"/>
                <c:pt idx="0">
                  <c:v>WR4 Row13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Data'!$H$177:$AT$177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03"/>
          <c:order val="75"/>
          <c:tx>
            <c:strRef>
              <c:f>'Chart Data'!$E$178</c:f>
              <c:strCache>
                <c:ptCount val="1"/>
                <c:pt idx="0">
                  <c:v>WR4 Row14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Data'!$H$178:$AT$178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04"/>
          <c:order val="76"/>
          <c:tx>
            <c:strRef>
              <c:f>'Chart Data'!$E$179</c:f>
              <c:strCache>
                <c:ptCount val="1"/>
                <c:pt idx="0">
                  <c:v>WR4 Row15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Data'!$H$179:$AT$179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07"/>
          <c:order val="77"/>
          <c:spPr>
            <a:ln w="12700">
              <a:solidFill>
                <a:srgbClr val="FF0000"/>
              </a:solidFill>
              <a:prstDash val="sysDash"/>
            </a:ln>
          </c:spPr>
          <c:marker>
            <c:symbol val="square"/>
            <c:size val="5"/>
            <c:spPr>
              <a:noFill/>
              <a:ln w="9525">
                <a:noFill/>
              </a:ln>
            </c:spPr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Data'!$H$203:$AT$203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-10.5</c:v>
                </c:pt>
                <c:pt idx="21">
                  <c:v>-12</c:v>
                </c:pt>
                <c:pt idx="22">
                  <c:v>-13.5</c:v>
                </c:pt>
                <c:pt idx="23">
                  <c:v>-15</c:v>
                </c:pt>
                <c:pt idx="24">
                  <c:v>-15</c:v>
                </c:pt>
                <c:pt idx="25">
                  <c:v>-15</c:v>
                </c:pt>
                <c:pt idx="26">
                  <c:v>-15</c:v>
                </c:pt>
                <c:pt idx="27">
                  <c:v>-15</c:v>
                </c:pt>
                <c:pt idx="28">
                  <c:v>-15</c:v>
                </c:pt>
                <c:pt idx="29">
                  <c:v>-15</c:v>
                </c:pt>
                <c:pt idx="30">
                  <c:v>-15</c:v>
                </c:pt>
                <c:pt idx="31">
                  <c:v>-15</c:v>
                </c:pt>
                <c:pt idx="32">
                  <c:v>-15</c:v>
                </c:pt>
                <c:pt idx="33">
                  <c:v>-15</c:v>
                </c:pt>
                <c:pt idx="34">
                  <c:v>-15</c:v>
                </c:pt>
                <c:pt idx="35">
                  <c:v>-15</c:v>
                </c:pt>
                <c:pt idx="36">
                  <c:v>-15</c:v>
                </c:pt>
                <c:pt idx="37">
                  <c:v>-15</c:v>
                </c:pt>
                <c:pt idx="38">
                  <c:v>-15</c:v>
                </c:pt>
              </c:numCache>
            </c:numRef>
          </c:val>
          <c:smooth val="0"/>
        </c:ser>
        <c:ser>
          <c:idx val="108"/>
          <c:order val="78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Data'!$H$204:$AT$204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-22.95</c:v>
                </c:pt>
                <c:pt idx="22">
                  <c:v>-24.45</c:v>
                </c:pt>
                <c:pt idx="23">
                  <c:v>-25.95</c:v>
                </c:pt>
                <c:pt idx="24">
                  <c:v>-25.95</c:v>
                </c:pt>
                <c:pt idx="25">
                  <c:v>-25.95</c:v>
                </c:pt>
                <c:pt idx="26">
                  <c:v>-25.95</c:v>
                </c:pt>
                <c:pt idx="27">
                  <c:v>-25.95</c:v>
                </c:pt>
                <c:pt idx="28">
                  <c:v>-25.95</c:v>
                </c:pt>
                <c:pt idx="29">
                  <c:v>-25.95</c:v>
                </c:pt>
                <c:pt idx="30">
                  <c:v>-25.95</c:v>
                </c:pt>
                <c:pt idx="31">
                  <c:v>-25.95</c:v>
                </c:pt>
                <c:pt idx="32">
                  <c:v>-25.95</c:v>
                </c:pt>
                <c:pt idx="33">
                  <c:v>-25.95</c:v>
                </c:pt>
                <c:pt idx="34">
                  <c:v>-25.95</c:v>
                </c:pt>
                <c:pt idx="35">
                  <c:v>-25.95</c:v>
                </c:pt>
                <c:pt idx="36">
                  <c:v>-25.95</c:v>
                </c:pt>
                <c:pt idx="37">
                  <c:v>-25.95</c:v>
                </c:pt>
                <c:pt idx="38">
                  <c:v>-25.95</c:v>
                </c:pt>
              </c:numCache>
            </c:numRef>
          </c:val>
          <c:smooth val="0"/>
        </c:ser>
        <c:ser>
          <c:idx val="109"/>
          <c:order val="79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Data'!$H$205:$AT$205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-28.83</c:v>
                </c:pt>
                <c:pt idx="23">
                  <c:v>-32.519999999999996</c:v>
                </c:pt>
                <c:pt idx="24">
                  <c:v>-34.71</c:v>
                </c:pt>
                <c:pt idx="25">
                  <c:v>-36.9</c:v>
                </c:pt>
                <c:pt idx="26">
                  <c:v>-36.9</c:v>
                </c:pt>
                <c:pt idx="27">
                  <c:v>-36.9</c:v>
                </c:pt>
                <c:pt idx="28">
                  <c:v>-36.9</c:v>
                </c:pt>
                <c:pt idx="29">
                  <c:v>-36.9</c:v>
                </c:pt>
                <c:pt idx="30">
                  <c:v>-36.9</c:v>
                </c:pt>
                <c:pt idx="31">
                  <c:v>-36.9</c:v>
                </c:pt>
                <c:pt idx="32">
                  <c:v>-36.9</c:v>
                </c:pt>
                <c:pt idx="33">
                  <c:v>-36.9</c:v>
                </c:pt>
                <c:pt idx="34">
                  <c:v>-36.9</c:v>
                </c:pt>
                <c:pt idx="35">
                  <c:v>-36.9</c:v>
                </c:pt>
                <c:pt idx="36">
                  <c:v>-36.9</c:v>
                </c:pt>
                <c:pt idx="37">
                  <c:v>-36.9</c:v>
                </c:pt>
                <c:pt idx="38">
                  <c:v>-36.9</c:v>
                </c:pt>
              </c:numCache>
            </c:numRef>
          </c:val>
          <c:smooth val="0"/>
        </c:ser>
        <c:ser>
          <c:idx val="110"/>
          <c:order val="80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Data'!$H$206:$AT$206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-39.819999999999993</c:v>
                </c:pt>
                <c:pt idx="24">
                  <c:v>-42.01</c:v>
                </c:pt>
                <c:pt idx="25">
                  <c:v>-44.199999999999996</c:v>
                </c:pt>
                <c:pt idx="26">
                  <c:v>-44.199999999999996</c:v>
                </c:pt>
                <c:pt idx="27">
                  <c:v>-44.199999999999996</c:v>
                </c:pt>
                <c:pt idx="28">
                  <c:v>-44.199999999999996</c:v>
                </c:pt>
                <c:pt idx="29">
                  <c:v>-44.199999999999996</c:v>
                </c:pt>
                <c:pt idx="30">
                  <c:v>-44.199999999999996</c:v>
                </c:pt>
                <c:pt idx="31">
                  <c:v>-44.199999999999996</c:v>
                </c:pt>
                <c:pt idx="32">
                  <c:v>-44.199999999999996</c:v>
                </c:pt>
                <c:pt idx="33">
                  <c:v>-44.199999999999996</c:v>
                </c:pt>
                <c:pt idx="34">
                  <c:v>-44.199999999999996</c:v>
                </c:pt>
                <c:pt idx="35">
                  <c:v>-44.199999999999996</c:v>
                </c:pt>
                <c:pt idx="36">
                  <c:v>-44.199999999999996</c:v>
                </c:pt>
                <c:pt idx="37">
                  <c:v>-44.199999999999996</c:v>
                </c:pt>
                <c:pt idx="38">
                  <c:v>-44.199999999999996</c:v>
                </c:pt>
              </c:numCache>
            </c:numRef>
          </c:val>
          <c:smooth val="0"/>
        </c:ser>
        <c:ser>
          <c:idx val="111"/>
          <c:order val="81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Data'!$H$207:$AT$207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-43.469999999999992</c:v>
                </c:pt>
                <c:pt idx="24">
                  <c:v>-45.66</c:v>
                </c:pt>
                <c:pt idx="25">
                  <c:v>-47.849999999999994</c:v>
                </c:pt>
                <c:pt idx="26">
                  <c:v>-47.849999999999994</c:v>
                </c:pt>
                <c:pt idx="27">
                  <c:v>-47.849999999999994</c:v>
                </c:pt>
                <c:pt idx="28">
                  <c:v>-47.849999999999994</c:v>
                </c:pt>
                <c:pt idx="29">
                  <c:v>-47.849999999999994</c:v>
                </c:pt>
                <c:pt idx="30">
                  <c:v>-47.849999999999994</c:v>
                </c:pt>
                <c:pt idx="31">
                  <c:v>-47.849999999999994</c:v>
                </c:pt>
                <c:pt idx="32">
                  <c:v>-47.849999999999994</c:v>
                </c:pt>
                <c:pt idx="33">
                  <c:v>-47.849999999999994</c:v>
                </c:pt>
                <c:pt idx="34">
                  <c:v>-47.849999999999994</c:v>
                </c:pt>
                <c:pt idx="35">
                  <c:v>-47.849999999999994</c:v>
                </c:pt>
                <c:pt idx="36">
                  <c:v>-47.849999999999994</c:v>
                </c:pt>
                <c:pt idx="37">
                  <c:v>-47.849999999999994</c:v>
                </c:pt>
                <c:pt idx="38">
                  <c:v>-47.849999999999994</c:v>
                </c:pt>
              </c:numCache>
            </c:numRef>
          </c:val>
          <c:smooth val="0"/>
        </c:ser>
        <c:ser>
          <c:idx val="112"/>
          <c:order val="82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Data'!$H$208:$AT$208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-52.959999999999994</c:v>
                </c:pt>
                <c:pt idx="25">
                  <c:v>-55.149999999999991</c:v>
                </c:pt>
                <c:pt idx="26">
                  <c:v>-55.149999999999991</c:v>
                </c:pt>
                <c:pt idx="27">
                  <c:v>-55.149999999999991</c:v>
                </c:pt>
                <c:pt idx="28">
                  <c:v>-55.149999999999991</c:v>
                </c:pt>
                <c:pt idx="29">
                  <c:v>-55.149999999999991</c:v>
                </c:pt>
                <c:pt idx="30">
                  <c:v>-55.149999999999991</c:v>
                </c:pt>
                <c:pt idx="31">
                  <c:v>-55.149999999999991</c:v>
                </c:pt>
                <c:pt idx="32">
                  <c:v>-55.149999999999991</c:v>
                </c:pt>
                <c:pt idx="33">
                  <c:v>-55.149999999999991</c:v>
                </c:pt>
                <c:pt idx="34">
                  <c:v>-55.149999999999991</c:v>
                </c:pt>
                <c:pt idx="35">
                  <c:v>-55.149999999999991</c:v>
                </c:pt>
                <c:pt idx="36">
                  <c:v>-55.149999999999991</c:v>
                </c:pt>
                <c:pt idx="37">
                  <c:v>-55.149999999999991</c:v>
                </c:pt>
                <c:pt idx="38">
                  <c:v>-55.149999999999991</c:v>
                </c:pt>
              </c:numCache>
            </c:numRef>
          </c:val>
          <c:smooth val="0"/>
        </c:ser>
        <c:ser>
          <c:idx val="113"/>
          <c:order val="83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Data'!$H$209:$AT$209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-60.259999999999991</c:v>
                </c:pt>
                <c:pt idx="25">
                  <c:v>-62.449999999999989</c:v>
                </c:pt>
                <c:pt idx="26">
                  <c:v>-62.449999999999989</c:v>
                </c:pt>
                <c:pt idx="27">
                  <c:v>-62.449999999999989</c:v>
                </c:pt>
                <c:pt idx="28">
                  <c:v>-62.449999999999989</c:v>
                </c:pt>
                <c:pt idx="29">
                  <c:v>-62.449999999999989</c:v>
                </c:pt>
                <c:pt idx="30">
                  <c:v>-62.449999999999989</c:v>
                </c:pt>
                <c:pt idx="31">
                  <c:v>-62.449999999999989</c:v>
                </c:pt>
                <c:pt idx="32">
                  <c:v>-62.449999999999989</c:v>
                </c:pt>
                <c:pt idx="33">
                  <c:v>-62.449999999999989</c:v>
                </c:pt>
                <c:pt idx="34">
                  <c:v>-62.449999999999989</c:v>
                </c:pt>
                <c:pt idx="35">
                  <c:v>-62.449999999999989</c:v>
                </c:pt>
                <c:pt idx="36">
                  <c:v>-62.449999999999989</c:v>
                </c:pt>
                <c:pt idx="37">
                  <c:v>-62.449999999999989</c:v>
                </c:pt>
                <c:pt idx="38">
                  <c:v>-62.449999999999989</c:v>
                </c:pt>
              </c:numCache>
            </c:numRef>
          </c:val>
          <c:smooth val="0"/>
        </c:ser>
        <c:ser>
          <c:idx val="114"/>
          <c:order val="84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Data'!$H$210:$AT$210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-63.909999999999989</c:v>
                </c:pt>
                <c:pt idx="25">
                  <c:v>-66.099999999999994</c:v>
                </c:pt>
                <c:pt idx="26">
                  <c:v>-66.099999999999994</c:v>
                </c:pt>
                <c:pt idx="27">
                  <c:v>-66.099999999999994</c:v>
                </c:pt>
                <c:pt idx="28">
                  <c:v>-66.099999999999994</c:v>
                </c:pt>
                <c:pt idx="29">
                  <c:v>-66.099999999999994</c:v>
                </c:pt>
                <c:pt idx="30">
                  <c:v>-66.099999999999994</c:v>
                </c:pt>
                <c:pt idx="31">
                  <c:v>-66.099999999999994</c:v>
                </c:pt>
                <c:pt idx="32">
                  <c:v>-66.099999999999994</c:v>
                </c:pt>
                <c:pt idx="33">
                  <c:v>-66.099999999999994</c:v>
                </c:pt>
                <c:pt idx="34">
                  <c:v>-66.099999999999994</c:v>
                </c:pt>
                <c:pt idx="35">
                  <c:v>-66.099999999999994</c:v>
                </c:pt>
                <c:pt idx="36">
                  <c:v>-66.099999999999994</c:v>
                </c:pt>
                <c:pt idx="37">
                  <c:v>-66.099999999999994</c:v>
                </c:pt>
                <c:pt idx="38">
                  <c:v>-66.099999999999994</c:v>
                </c:pt>
              </c:numCache>
            </c:numRef>
          </c:val>
          <c:smooth val="0"/>
        </c:ser>
        <c:ser>
          <c:idx val="115"/>
          <c:order val="85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Data'!$H$211:$AT$211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-77.62</c:v>
                </c:pt>
                <c:pt idx="32">
                  <c:v>-79.06</c:v>
                </c:pt>
                <c:pt idx="33">
                  <c:v>-80.5</c:v>
                </c:pt>
                <c:pt idx="34">
                  <c:v>-81.94</c:v>
                </c:pt>
                <c:pt idx="35">
                  <c:v>-83.38</c:v>
                </c:pt>
                <c:pt idx="36">
                  <c:v>-84.82</c:v>
                </c:pt>
                <c:pt idx="37">
                  <c:v>-86.259999999999991</c:v>
                </c:pt>
                <c:pt idx="38">
                  <c:v>-87.699999999999989</c:v>
                </c:pt>
              </c:numCache>
            </c:numRef>
          </c:val>
          <c:smooth val="0"/>
        </c:ser>
        <c:ser>
          <c:idx val="116"/>
          <c:order val="86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Data'!$H$212:$AT$212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17"/>
          <c:order val="87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Data'!$H$213:$AT$213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18"/>
          <c:order val="88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Data'!$H$214:$AT$214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19"/>
          <c:order val="89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Data'!$H$215:$AT$215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20"/>
          <c:order val="90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Data'!$H$216:$AT$216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21"/>
          <c:order val="91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Data'!$H$217:$AT$217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5"/>
          <c:order val="92"/>
          <c:tx>
            <c:strRef>
              <c:f>'Chart Data'!$E$180</c:f>
              <c:strCache>
                <c:ptCount val="1"/>
                <c:pt idx="0">
                  <c:v>WR4 Row16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Data'!$H$180:$AT$180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6"/>
          <c:order val="93"/>
          <c:tx>
            <c:strRef>
              <c:f>'Chart Data'!$E$181</c:f>
              <c:strCache>
                <c:ptCount val="1"/>
                <c:pt idx="0">
                  <c:v>WR4 Row17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Data'!$H$181:$AT$181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33"/>
          <c:order val="94"/>
          <c:tx>
            <c:strRef>
              <c:f>'Chart Data'!$E$182</c:f>
              <c:strCache>
                <c:ptCount val="1"/>
                <c:pt idx="0">
                  <c:v>WR4 Row18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Data'!$H$182:$AT$182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34"/>
          <c:order val="95"/>
          <c:tx>
            <c:strRef>
              <c:f>'Chart Data'!$E$183</c:f>
              <c:strCache>
                <c:ptCount val="1"/>
                <c:pt idx="0">
                  <c:v>WR4 Row19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Data'!$H$183:$AT$183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35"/>
          <c:order val="96"/>
          <c:tx>
            <c:strRef>
              <c:f>'Chart Data'!$E$184</c:f>
              <c:strCache>
                <c:ptCount val="1"/>
                <c:pt idx="0">
                  <c:v>WR4 Row20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Data'!$H$184:$AT$184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36"/>
          <c:order val="97"/>
          <c:tx>
            <c:strRef>
              <c:f>'Chart Data'!$E$185</c:f>
              <c:strCache>
                <c:ptCount val="1"/>
                <c:pt idx="0">
                  <c:v>WR4 Row21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Data'!$H$185:$AT$185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37"/>
          <c:order val="98"/>
          <c:tx>
            <c:strRef>
              <c:f>'Chart Data'!$E$186</c:f>
              <c:strCache>
                <c:ptCount val="1"/>
                <c:pt idx="0">
                  <c:v>WR4 Row22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Data'!$H$186:$AT$186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38"/>
          <c:order val="99"/>
          <c:tx>
            <c:strRef>
              <c:f>'Chart Data'!$E$187</c:f>
              <c:strCache>
                <c:ptCount val="1"/>
                <c:pt idx="0">
                  <c:v>WR4 Row23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Data'!$H$187:$AT$187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65"/>
          <c:order val="100"/>
          <c:tx>
            <c:strRef>
              <c:f>'Chart Data'!$E$188</c:f>
              <c:strCache>
                <c:ptCount val="1"/>
                <c:pt idx="0">
                  <c:v>WR4 Row24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Data'!$H$188:$AT$188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54"/>
          <c:order val="101"/>
          <c:tx>
            <c:strRef>
              <c:f>'Chart Data'!$E$189</c:f>
              <c:strCache>
                <c:ptCount val="1"/>
                <c:pt idx="0">
                  <c:v>WR4 Row25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Data'!$H$189:$AT$189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55"/>
          <c:order val="102"/>
          <c:tx>
            <c:strRef>
              <c:f>'Chart Data'!$E$190</c:f>
              <c:strCache>
                <c:ptCount val="1"/>
                <c:pt idx="0">
                  <c:v>WR4 Row26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Data'!$H$190:$AT$190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56"/>
          <c:order val="103"/>
          <c:tx>
            <c:strRef>
              <c:f>'Chart Data'!$E$191</c:f>
              <c:strCache>
                <c:ptCount val="1"/>
                <c:pt idx="0">
                  <c:v>WR4 Row27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Data'!$H$191:$AT$191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57"/>
          <c:order val="104"/>
          <c:tx>
            <c:strRef>
              <c:f>'Chart Data'!$E$192</c:f>
              <c:strCache>
                <c:ptCount val="1"/>
                <c:pt idx="0">
                  <c:v>WR4 Row28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Data'!$H$192:$AT$192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58"/>
          <c:order val="105"/>
          <c:tx>
            <c:strRef>
              <c:f>'Chart Data'!$E$193</c:f>
              <c:strCache>
                <c:ptCount val="1"/>
                <c:pt idx="0">
                  <c:v>WR4 Row29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Data'!$H$193:$AT$193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59"/>
          <c:order val="106"/>
          <c:tx>
            <c:strRef>
              <c:f>'Chart Data'!$E$194</c:f>
              <c:strCache>
                <c:ptCount val="1"/>
                <c:pt idx="0">
                  <c:v>WR4 Row30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Data'!$H$194:$AT$194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60"/>
          <c:order val="107"/>
          <c:tx>
            <c:strRef>
              <c:f>'Chart Data'!$E$195</c:f>
              <c:strCache>
                <c:ptCount val="1"/>
                <c:pt idx="0">
                  <c:v>WR4 Row31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Data'!$H$195:$AT$195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61"/>
          <c:order val="108"/>
          <c:tx>
            <c:strRef>
              <c:f>'Chart Data'!$E$196</c:f>
              <c:strCache>
                <c:ptCount val="1"/>
                <c:pt idx="0">
                  <c:v>WR4 Row32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Data'!$H$196:$AT$196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62"/>
          <c:order val="109"/>
          <c:tx>
            <c:strRef>
              <c:f>'Chart Data'!$E$197</c:f>
              <c:strCache>
                <c:ptCount val="1"/>
                <c:pt idx="0">
                  <c:v>WR4 Row33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Data'!$H$197:$AT$197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63"/>
          <c:order val="110"/>
          <c:tx>
            <c:strRef>
              <c:f>'Chart Data'!$E$198</c:f>
              <c:strCache>
                <c:ptCount val="1"/>
                <c:pt idx="0">
                  <c:v>WR4 Row34</c:v>
                </c:pt>
              </c:strCache>
            </c:strRef>
          </c:tx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Data'!$H$198:$AT$198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64"/>
          <c:order val="111"/>
          <c:tx>
            <c:strRef>
              <c:f>'Chart Data'!$E$199</c:f>
              <c:strCache>
                <c:ptCount val="1"/>
                <c:pt idx="0">
                  <c:v>WR4 Row35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3366"/>
              </a:solidFill>
              <a:ln>
                <a:solidFill>
                  <a:srgbClr val="003366"/>
                </a:solidFill>
                <a:prstDash val="solid"/>
              </a:ln>
            </c:spPr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Data'!$H$199:$AT$199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66"/>
          <c:order val="112"/>
          <c:tx>
            <c:strRef>
              <c:f>'Chart Data'!$E$91</c:f>
              <c:strCache>
                <c:ptCount val="1"/>
                <c:pt idx="0">
                  <c:v>B WCDM 2017 to 2026 (15% saving)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Data'!$H$91:$AT$91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-10.5</c:v>
                </c:pt>
                <c:pt idx="21">
                  <c:v>-12</c:v>
                </c:pt>
                <c:pt idx="22">
                  <c:v>-13.5</c:v>
                </c:pt>
                <c:pt idx="23">
                  <c:v>-15</c:v>
                </c:pt>
                <c:pt idx="24">
                  <c:v>-15</c:v>
                </c:pt>
                <c:pt idx="25">
                  <c:v>-15</c:v>
                </c:pt>
                <c:pt idx="26">
                  <c:v>-15</c:v>
                </c:pt>
                <c:pt idx="27">
                  <c:v>-15</c:v>
                </c:pt>
                <c:pt idx="28">
                  <c:v>-15</c:v>
                </c:pt>
                <c:pt idx="29">
                  <c:v>-15</c:v>
                </c:pt>
                <c:pt idx="30">
                  <c:v>-15</c:v>
                </c:pt>
                <c:pt idx="31">
                  <c:v>-15</c:v>
                </c:pt>
                <c:pt idx="32">
                  <c:v>-15</c:v>
                </c:pt>
                <c:pt idx="33">
                  <c:v>-15</c:v>
                </c:pt>
                <c:pt idx="34">
                  <c:v>-15</c:v>
                </c:pt>
                <c:pt idx="35">
                  <c:v>-15</c:v>
                </c:pt>
                <c:pt idx="36">
                  <c:v>-15</c:v>
                </c:pt>
                <c:pt idx="37">
                  <c:v>-15</c:v>
                </c:pt>
                <c:pt idx="38">
                  <c:v>-15</c:v>
                </c:pt>
              </c:numCache>
            </c:numRef>
          </c:val>
          <c:smooth val="0"/>
        </c:ser>
        <c:ser>
          <c:idx val="67"/>
          <c:order val="113"/>
          <c:tx>
            <c:strRef>
              <c:f>'Chart Data'!$E$92</c:f>
              <c:strCache>
                <c:ptCount val="1"/>
                <c:pt idx="0">
                  <c:v>E Industrial effluent to Coega - ex FWF Ph 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Data'!$H$92:$AT$92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-22.95</c:v>
                </c:pt>
                <c:pt idx="22">
                  <c:v>-24.45</c:v>
                </c:pt>
                <c:pt idx="23">
                  <c:v>-25.95</c:v>
                </c:pt>
                <c:pt idx="24">
                  <c:v>-25.95</c:v>
                </c:pt>
                <c:pt idx="25">
                  <c:v>-25.95</c:v>
                </c:pt>
                <c:pt idx="26">
                  <c:v>-25.95</c:v>
                </c:pt>
                <c:pt idx="27">
                  <c:v>-25.95</c:v>
                </c:pt>
                <c:pt idx="28">
                  <c:v>-25.95</c:v>
                </c:pt>
                <c:pt idx="29">
                  <c:v>-25.95</c:v>
                </c:pt>
                <c:pt idx="30">
                  <c:v>-25.95</c:v>
                </c:pt>
                <c:pt idx="31">
                  <c:v>-25.95</c:v>
                </c:pt>
                <c:pt idx="32">
                  <c:v>-25.95</c:v>
                </c:pt>
                <c:pt idx="33">
                  <c:v>-25.95</c:v>
                </c:pt>
                <c:pt idx="34">
                  <c:v>-25.95</c:v>
                </c:pt>
                <c:pt idx="35">
                  <c:v>-25.95</c:v>
                </c:pt>
                <c:pt idx="36">
                  <c:v>-25.95</c:v>
                </c:pt>
                <c:pt idx="37">
                  <c:v>-25.95</c:v>
                </c:pt>
                <c:pt idx="38">
                  <c:v>-25.95</c:v>
                </c:pt>
              </c:numCache>
            </c:numRef>
          </c:val>
          <c:smooth val="0"/>
        </c:ser>
        <c:ser>
          <c:idx val="68"/>
          <c:order val="114"/>
          <c:tx>
            <c:strRef>
              <c:f>'Chart Data'!$E$93</c:f>
              <c:strCache>
                <c:ptCount val="1"/>
                <c:pt idx="0">
                  <c:v>E Industrial effluent to Coega - ex FWF Ph 2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Data'!$H$93:$AT$93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-28.83</c:v>
                </c:pt>
                <c:pt idx="23">
                  <c:v>-32.519999999999996</c:v>
                </c:pt>
                <c:pt idx="24">
                  <c:v>-34.71</c:v>
                </c:pt>
                <c:pt idx="25">
                  <c:v>-36.9</c:v>
                </c:pt>
                <c:pt idx="26">
                  <c:v>-36.9</c:v>
                </c:pt>
                <c:pt idx="27">
                  <c:v>-36.9</c:v>
                </c:pt>
                <c:pt idx="28">
                  <c:v>-36.9</c:v>
                </c:pt>
                <c:pt idx="29">
                  <c:v>-36.9</c:v>
                </c:pt>
                <c:pt idx="30">
                  <c:v>-36.9</c:v>
                </c:pt>
                <c:pt idx="31">
                  <c:v>-36.9</c:v>
                </c:pt>
                <c:pt idx="32">
                  <c:v>-36.9</c:v>
                </c:pt>
                <c:pt idx="33">
                  <c:v>-36.9</c:v>
                </c:pt>
                <c:pt idx="34">
                  <c:v>-36.9</c:v>
                </c:pt>
                <c:pt idx="35">
                  <c:v>-36.9</c:v>
                </c:pt>
                <c:pt idx="36">
                  <c:v>-36.9</c:v>
                </c:pt>
                <c:pt idx="37">
                  <c:v>-36.9</c:v>
                </c:pt>
                <c:pt idx="38">
                  <c:v>-36.9</c:v>
                </c:pt>
              </c:numCache>
            </c:numRef>
          </c:val>
          <c:smooth val="0"/>
        </c:ser>
        <c:ser>
          <c:idx val="69"/>
          <c:order val="115"/>
          <c:tx>
            <c:strRef>
              <c:f>'Chart Data'!$E$94</c:f>
              <c:strCache>
                <c:ptCount val="1"/>
                <c:pt idx="0">
                  <c:v>E Industrial effluent to Coega - ex Coega Ph1 dom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Data'!$H$94:$AT$94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-39.819999999999993</c:v>
                </c:pt>
                <c:pt idx="24">
                  <c:v>-42.01</c:v>
                </c:pt>
                <c:pt idx="25">
                  <c:v>-44.199999999999996</c:v>
                </c:pt>
                <c:pt idx="26">
                  <c:v>-44.199999999999996</c:v>
                </c:pt>
                <c:pt idx="27">
                  <c:v>-44.199999999999996</c:v>
                </c:pt>
                <c:pt idx="28">
                  <c:v>-44.199999999999996</c:v>
                </c:pt>
                <c:pt idx="29">
                  <c:v>-44.199999999999996</c:v>
                </c:pt>
                <c:pt idx="30">
                  <c:v>-44.199999999999996</c:v>
                </c:pt>
                <c:pt idx="31">
                  <c:v>-44.199999999999996</c:v>
                </c:pt>
                <c:pt idx="32">
                  <c:v>-44.199999999999996</c:v>
                </c:pt>
                <c:pt idx="33">
                  <c:v>-44.199999999999996</c:v>
                </c:pt>
                <c:pt idx="34">
                  <c:v>-44.199999999999996</c:v>
                </c:pt>
                <c:pt idx="35">
                  <c:v>-44.199999999999996</c:v>
                </c:pt>
                <c:pt idx="36">
                  <c:v>-44.199999999999996</c:v>
                </c:pt>
                <c:pt idx="37">
                  <c:v>-44.199999999999996</c:v>
                </c:pt>
                <c:pt idx="38">
                  <c:v>-44.199999999999996</c:v>
                </c:pt>
              </c:numCache>
            </c:numRef>
          </c:val>
          <c:smooth val="0"/>
        </c:ser>
        <c:ser>
          <c:idx val="70"/>
          <c:order val="116"/>
          <c:tx>
            <c:strRef>
              <c:f>'Chart Data'!$E$95</c:f>
              <c:strCache>
                <c:ptCount val="1"/>
                <c:pt idx="0">
                  <c:v>E Industrial effluent to Coega - ex Coega Ph 2 ind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Data'!$H$95:$AT$95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-43.469999999999992</c:v>
                </c:pt>
                <c:pt idx="24">
                  <c:v>-45.66</c:v>
                </c:pt>
                <c:pt idx="25">
                  <c:v>-47.849999999999994</c:v>
                </c:pt>
                <c:pt idx="26">
                  <c:v>-47.849999999999994</c:v>
                </c:pt>
                <c:pt idx="27">
                  <c:v>-47.849999999999994</c:v>
                </c:pt>
                <c:pt idx="28">
                  <c:v>-47.849999999999994</c:v>
                </c:pt>
                <c:pt idx="29">
                  <c:v>-47.849999999999994</c:v>
                </c:pt>
                <c:pt idx="30">
                  <c:v>-47.849999999999994</c:v>
                </c:pt>
                <c:pt idx="31">
                  <c:v>-47.849999999999994</c:v>
                </c:pt>
                <c:pt idx="32">
                  <c:v>-47.849999999999994</c:v>
                </c:pt>
                <c:pt idx="33">
                  <c:v>-47.849999999999994</c:v>
                </c:pt>
                <c:pt idx="34">
                  <c:v>-47.849999999999994</c:v>
                </c:pt>
                <c:pt idx="35">
                  <c:v>-47.849999999999994</c:v>
                </c:pt>
                <c:pt idx="36">
                  <c:v>-47.849999999999994</c:v>
                </c:pt>
                <c:pt idx="37">
                  <c:v>-47.849999999999994</c:v>
                </c:pt>
                <c:pt idx="38">
                  <c:v>-47.849999999999994</c:v>
                </c:pt>
              </c:numCache>
            </c:numRef>
          </c:val>
          <c:smooth val="0"/>
        </c:ser>
        <c:ser>
          <c:idx val="71"/>
          <c:order val="117"/>
          <c:tx>
            <c:strRef>
              <c:f>'Chart Data'!$E$96</c:f>
              <c:strCache>
                <c:ptCount val="1"/>
                <c:pt idx="0">
                  <c:v>E Industrial effluent to Coega - ex Coega Ph 2 dom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Data'!$H$96:$AT$96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-52.959999999999994</c:v>
                </c:pt>
                <c:pt idx="25">
                  <c:v>-55.149999999999991</c:v>
                </c:pt>
                <c:pt idx="26">
                  <c:v>-55.149999999999991</c:v>
                </c:pt>
                <c:pt idx="27">
                  <c:v>-55.149999999999991</c:v>
                </c:pt>
                <c:pt idx="28">
                  <c:v>-55.149999999999991</c:v>
                </c:pt>
                <c:pt idx="29">
                  <c:v>-55.149999999999991</c:v>
                </c:pt>
                <c:pt idx="30">
                  <c:v>-55.149999999999991</c:v>
                </c:pt>
                <c:pt idx="31">
                  <c:v>-55.149999999999991</c:v>
                </c:pt>
                <c:pt idx="32">
                  <c:v>-55.149999999999991</c:v>
                </c:pt>
                <c:pt idx="33">
                  <c:v>-55.149999999999991</c:v>
                </c:pt>
                <c:pt idx="34">
                  <c:v>-55.149999999999991</c:v>
                </c:pt>
                <c:pt idx="35">
                  <c:v>-55.149999999999991</c:v>
                </c:pt>
                <c:pt idx="36">
                  <c:v>-55.149999999999991</c:v>
                </c:pt>
                <c:pt idx="37">
                  <c:v>-55.149999999999991</c:v>
                </c:pt>
                <c:pt idx="38">
                  <c:v>-55.149999999999991</c:v>
                </c:pt>
              </c:numCache>
            </c:numRef>
          </c:val>
          <c:smooth val="0"/>
        </c:ser>
        <c:ser>
          <c:idx val="72"/>
          <c:order val="118"/>
          <c:tx>
            <c:strRef>
              <c:f>'Chart Data'!$E$97</c:f>
              <c:strCache>
                <c:ptCount val="1"/>
                <c:pt idx="0">
                  <c:v>E Industrial effluent to Coega - ex Coega Ph 3 dom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Data'!$H$97:$AT$97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-60.259999999999991</c:v>
                </c:pt>
                <c:pt idx="25">
                  <c:v>-62.449999999999989</c:v>
                </c:pt>
                <c:pt idx="26">
                  <c:v>-62.449999999999989</c:v>
                </c:pt>
                <c:pt idx="27">
                  <c:v>-62.449999999999989</c:v>
                </c:pt>
                <c:pt idx="28">
                  <c:v>-62.449999999999989</c:v>
                </c:pt>
                <c:pt idx="29">
                  <c:v>-62.449999999999989</c:v>
                </c:pt>
                <c:pt idx="30">
                  <c:v>-62.449999999999989</c:v>
                </c:pt>
                <c:pt idx="31">
                  <c:v>-62.449999999999989</c:v>
                </c:pt>
                <c:pt idx="32">
                  <c:v>-62.449999999999989</c:v>
                </c:pt>
                <c:pt idx="33">
                  <c:v>-62.449999999999989</c:v>
                </c:pt>
                <c:pt idx="34">
                  <c:v>-62.449999999999989</c:v>
                </c:pt>
                <c:pt idx="35">
                  <c:v>-62.449999999999989</c:v>
                </c:pt>
                <c:pt idx="36">
                  <c:v>-62.449999999999989</c:v>
                </c:pt>
                <c:pt idx="37">
                  <c:v>-62.449999999999989</c:v>
                </c:pt>
                <c:pt idx="38">
                  <c:v>-62.449999999999989</c:v>
                </c:pt>
              </c:numCache>
            </c:numRef>
          </c:val>
          <c:smooth val="0"/>
        </c:ser>
        <c:ser>
          <c:idx val="88"/>
          <c:order val="119"/>
          <c:tx>
            <c:strRef>
              <c:f>'Chart Data'!$E$98</c:f>
              <c:strCache>
                <c:ptCount val="1"/>
                <c:pt idx="0">
                  <c:v>E Industrial effluent to Coega - ex Coega Ph 3 ind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Data'!$H$98:$AT$98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-63.909999999999989</c:v>
                </c:pt>
                <c:pt idx="25">
                  <c:v>-66.099999999999994</c:v>
                </c:pt>
                <c:pt idx="26">
                  <c:v>-66.099999999999994</c:v>
                </c:pt>
                <c:pt idx="27">
                  <c:v>-66.099999999999994</c:v>
                </c:pt>
                <c:pt idx="28">
                  <c:v>-66.099999999999994</c:v>
                </c:pt>
                <c:pt idx="29">
                  <c:v>-66.099999999999994</c:v>
                </c:pt>
                <c:pt idx="30">
                  <c:v>-66.099999999999994</c:v>
                </c:pt>
                <c:pt idx="31">
                  <c:v>-66.099999999999994</c:v>
                </c:pt>
                <c:pt idx="32">
                  <c:v>-66.099999999999994</c:v>
                </c:pt>
                <c:pt idx="33">
                  <c:v>-66.099999999999994</c:v>
                </c:pt>
                <c:pt idx="34">
                  <c:v>-66.099999999999994</c:v>
                </c:pt>
                <c:pt idx="35">
                  <c:v>-66.099999999999994</c:v>
                </c:pt>
                <c:pt idx="36">
                  <c:v>-66.099999999999994</c:v>
                </c:pt>
                <c:pt idx="37">
                  <c:v>-66.099999999999994</c:v>
                </c:pt>
                <c:pt idx="38">
                  <c:v>-66.099999999999994</c:v>
                </c:pt>
              </c:numCache>
            </c:numRef>
          </c:val>
          <c:smooth val="0"/>
        </c:ser>
        <c:ser>
          <c:idx val="89"/>
          <c:order val="120"/>
          <c:tx>
            <c:strRef>
              <c:f>'Chart Data'!$E$99</c:f>
              <c:strCache>
                <c:ptCount val="1"/>
                <c:pt idx="0">
                  <c:v>B WC/WDM Programme from 2027 (15% saving)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Data'!$H$99:$AT$99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-77.62</c:v>
                </c:pt>
                <c:pt idx="32">
                  <c:v>-79.06</c:v>
                </c:pt>
                <c:pt idx="33">
                  <c:v>-80.5</c:v>
                </c:pt>
                <c:pt idx="34">
                  <c:v>-81.94</c:v>
                </c:pt>
                <c:pt idx="35">
                  <c:v>-83.38</c:v>
                </c:pt>
                <c:pt idx="36">
                  <c:v>-84.82</c:v>
                </c:pt>
                <c:pt idx="37">
                  <c:v>-86.259999999999991</c:v>
                </c:pt>
                <c:pt idx="38">
                  <c:v>-87.699999999999989</c:v>
                </c:pt>
              </c:numCache>
            </c:numRef>
          </c:val>
          <c:smooth val="0"/>
        </c:ser>
        <c:ser>
          <c:idx val="105"/>
          <c:order val="121"/>
          <c:tx>
            <c:strRef>
              <c:f>'Chart Data'!$E$100</c:f>
              <c:strCache>
                <c:ptCount val="1"/>
                <c:pt idx="0">
                  <c:v>E Industrial effluent to Coega - ex Coega Ph 4 ind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Data'!$H$100:$AT$100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06"/>
          <c:order val="122"/>
          <c:tx>
            <c:strRef>
              <c:f>'Chart Data'!$E$101</c:f>
              <c:strCache>
                <c:ptCount val="1"/>
                <c:pt idx="0">
                  <c:v>WR2 Row11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Data'!$H$101:$AT$101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22"/>
          <c:order val="123"/>
          <c:tx>
            <c:strRef>
              <c:f>'Chart Data'!$E$102</c:f>
              <c:strCache>
                <c:ptCount val="1"/>
                <c:pt idx="0">
                  <c:v>WR2 Row12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Data'!$H$102:$AT$102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23"/>
          <c:order val="124"/>
          <c:tx>
            <c:strRef>
              <c:f>'Chart Data'!$E$103</c:f>
              <c:strCache>
                <c:ptCount val="1"/>
                <c:pt idx="0">
                  <c:v>WR2 Row13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Data'!$H$103:$AT$103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24"/>
          <c:order val="125"/>
          <c:tx>
            <c:strRef>
              <c:f>'Chart Data'!$E$104</c:f>
              <c:strCache>
                <c:ptCount val="1"/>
                <c:pt idx="0">
                  <c:v>WR2 Row14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Data'!$H$104:$AT$104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25"/>
          <c:order val="126"/>
          <c:tx>
            <c:strRef>
              <c:f>'Chart Data'!$E$105</c:f>
              <c:strCache>
                <c:ptCount val="1"/>
                <c:pt idx="0">
                  <c:v>WR2 Row15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Data'!$H$105:$AT$105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26"/>
          <c:order val="127"/>
          <c:tx>
            <c:strRef>
              <c:f>'Chart Data'!$E$106</c:f>
              <c:strCache>
                <c:ptCount val="1"/>
                <c:pt idx="0">
                  <c:v>WR2 Row16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Data'!$H$106:$AT$106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27"/>
          <c:order val="128"/>
          <c:tx>
            <c:strRef>
              <c:f>'Chart Data'!$E$107</c:f>
              <c:strCache>
                <c:ptCount val="1"/>
                <c:pt idx="0">
                  <c:v>WR2 Row17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Data'!$H$107:$AT$107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28"/>
          <c:order val="129"/>
          <c:tx>
            <c:strRef>
              <c:f>'Chart Data'!$E$108</c:f>
              <c:strCache>
                <c:ptCount val="1"/>
                <c:pt idx="0">
                  <c:v>WR2 Row18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Data'!$H$108:$AT$108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29"/>
          <c:order val="130"/>
          <c:tx>
            <c:strRef>
              <c:f>'Chart Data'!$E$109</c:f>
              <c:strCache>
                <c:ptCount val="1"/>
                <c:pt idx="0">
                  <c:v>WR2 Row19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Data'!$H$109:$AT$109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30"/>
          <c:order val="131"/>
          <c:tx>
            <c:strRef>
              <c:f>'Chart Data'!$E$110</c:f>
              <c:strCache>
                <c:ptCount val="1"/>
                <c:pt idx="0">
                  <c:v>WR2 Row20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Data'!$H$110:$AT$110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31"/>
          <c:order val="132"/>
          <c:tx>
            <c:strRef>
              <c:f>'Chart Data'!$E$111</c:f>
              <c:strCache>
                <c:ptCount val="1"/>
                <c:pt idx="0">
                  <c:v>WR2 Row21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Data'!$H$111:$AT$111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32"/>
          <c:order val="133"/>
          <c:tx>
            <c:strRef>
              <c:f>'Chart Data'!$E$112</c:f>
              <c:strCache>
                <c:ptCount val="1"/>
                <c:pt idx="0">
                  <c:v>WR2 Row22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Data'!$H$112:$AT$112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33"/>
          <c:order val="134"/>
          <c:tx>
            <c:strRef>
              <c:f>'Chart Data'!$E$113</c:f>
              <c:strCache>
                <c:ptCount val="1"/>
                <c:pt idx="0">
                  <c:v>WR2 Row23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Data'!$H$113:$AT$113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34"/>
          <c:order val="135"/>
          <c:tx>
            <c:strRef>
              <c:f>'Chart Data'!$E$114</c:f>
              <c:strCache>
                <c:ptCount val="1"/>
                <c:pt idx="0">
                  <c:v>WR2 Row24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Data'!$H$114:$AT$114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35"/>
          <c:order val="136"/>
          <c:tx>
            <c:strRef>
              <c:f>'Chart Data'!$E$115</c:f>
              <c:strCache>
                <c:ptCount val="1"/>
                <c:pt idx="0">
                  <c:v>WR2 Row25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Data'!$H$115:$AT$115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36"/>
          <c:order val="137"/>
          <c:tx>
            <c:strRef>
              <c:f>'Chart Data'!$E$116</c:f>
              <c:strCache>
                <c:ptCount val="1"/>
                <c:pt idx="0">
                  <c:v>WR2 Row26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Data'!$H$116:$AT$116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37"/>
          <c:order val="138"/>
          <c:tx>
            <c:strRef>
              <c:f>'Chart Data'!$E$117</c:f>
              <c:strCache>
                <c:ptCount val="1"/>
                <c:pt idx="0">
                  <c:v>WR2 Row27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Data'!$H$117:$AT$117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38"/>
          <c:order val="139"/>
          <c:tx>
            <c:strRef>
              <c:f>'Chart Data'!$E$118</c:f>
              <c:strCache>
                <c:ptCount val="1"/>
                <c:pt idx="0">
                  <c:v>WR2 Row28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Data'!$H$118:$AT$118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39"/>
          <c:order val="140"/>
          <c:tx>
            <c:strRef>
              <c:f>'Chart Data'!$E$119</c:f>
              <c:strCache>
                <c:ptCount val="1"/>
                <c:pt idx="0">
                  <c:v>WR2 Row29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Data'!$H$119:$AT$119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40"/>
          <c:order val="141"/>
          <c:tx>
            <c:strRef>
              <c:f>'Chart Data'!$E$120</c:f>
              <c:strCache>
                <c:ptCount val="1"/>
                <c:pt idx="0">
                  <c:v>WR2 Row30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Data'!$H$120:$AT$120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41"/>
          <c:order val="142"/>
          <c:tx>
            <c:strRef>
              <c:f>'Chart Data'!$E$121</c:f>
              <c:strCache>
                <c:ptCount val="1"/>
                <c:pt idx="0">
                  <c:v>WR2 Row31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Data'!$H$121:$AT$121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42"/>
          <c:order val="143"/>
          <c:tx>
            <c:strRef>
              <c:f>'Chart Data'!$E$122</c:f>
              <c:strCache>
                <c:ptCount val="1"/>
                <c:pt idx="0">
                  <c:v>WR2 Row32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Data'!$H$122:$AT$122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43"/>
          <c:order val="144"/>
          <c:tx>
            <c:strRef>
              <c:f>'Chart Data'!$E$123</c:f>
              <c:strCache>
                <c:ptCount val="1"/>
                <c:pt idx="0">
                  <c:v>WR2 Row33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Data'!$H$123:$AT$123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44"/>
          <c:order val="145"/>
          <c:tx>
            <c:strRef>
              <c:f>'Chart Data'!$E$124</c:f>
              <c:strCache>
                <c:ptCount val="1"/>
                <c:pt idx="0">
                  <c:v>WR2 Row34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Data'!$H$124:$AT$124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45"/>
          <c:order val="146"/>
          <c:tx>
            <c:strRef>
              <c:f>'Chart Data'!$E$125</c:f>
              <c:strCache>
                <c:ptCount val="1"/>
                <c:pt idx="0">
                  <c:v>WR2 Row35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Data'!$H$125:$AT$125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46"/>
          <c:order val="147"/>
          <c:tx>
            <c:strRef>
              <c:f>'Chart Data'!$E$69</c:f>
              <c:strCache>
                <c:ptCount val="1"/>
                <c:pt idx="0">
                  <c:v>WR1 Row16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Data'!$H$69:$AT$69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47"/>
          <c:order val="148"/>
          <c:tx>
            <c:strRef>
              <c:f>'Chart Data'!$E$70</c:f>
              <c:strCache>
                <c:ptCount val="1"/>
                <c:pt idx="0">
                  <c:v>WR1 Row17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Data'!$H$70:$AT$70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48"/>
          <c:order val="149"/>
          <c:tx>
            <c:strRef>
              <c:f>'Chart Data'!$E$71</c:f>
              <c:strCache>
                <c:ptCount val="1"/>
                <c:pt idx="0">
                  <c:v>WR1 Row18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Data'!$H$71:$AT$71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49"/>
          <c:order val="150"/>
          <c:tx>
            <c:strRef>
              <c:f>'Chart Data'!$E$72</c:f>
              <c:strCache>
                <c:ptCount val="1"/>
                <c:pt idx="0">
                  <c:v>WR1 Row19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Data'!$H$72:$AT$72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50"/>
          <c:order val="151"/>
          <c:tx>
            <c:strRef>
              <c:f>'Chart Data'!$E$73</c:f>
              <c:strCache>
                <c:ptCount val="1"/>
                <c:pt idx="0">
                  <c:v>WR1 Row20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Data'!$H$73:$AT$73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51"/>
          <c:order val="152"/>
          <c:tx>
            <c:strRef>
              <c:f>'Chart Data'!$E$74</c:f>
              <c:strCache>
                <c:ptCount val="1"/>
                <c:pt idx="0">
                  <c:v>WR1 Row21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Data'!$H$74:$AT$74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52"/>
          <c:order val="153"/>
          <c:tx>
            <c:strRef>
              <c:f>'Chart Data'!$E$75</c:f>
              <c:strCache>
                <c:ptCount val="1"/>
                <c:pt idx="0">
                  <c:v>WR1 Row22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Data'!$H$75:$AT$75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53"/>
          <c:order val="154"/>
          <c:tx>
            <c:strRef>
              <c:f>'Chart Data'!$E$76</c:f>
              <c:strCache>
                <c:ptCount val="1"/>
                <c:pt idx="0">
                  <c:v>WR1 Row23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Data'!$H$76:$AT$76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54"/>
          <c:order val="155"/>
          <c:tx>
            <c:strRef>
              <c:f>'Chart Data'!$E$77</c:f>
              <c:strCache>
                <c:ptCount val="1"/>
                <c:pt idx="0">
                  <c:v>WR1 Row24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Data'!$H$77:$AT$77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55"/>
          <c:order val="156"/>
          <c:tx>
            <c:strRef>
              <c:f>'Chart Data'!$E$78</c:f>
              <c:strCache>
                <c:ptCount val="1"/>
                <c:pt idx="0">
                  <c:v>WR1 Row25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Data'!$H$78:$AT$78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56"/>
          <c:order val="157"/>
          <c:tx>
            <c:strRef>
              <c:f>'Chart Data'!$E$79</c:f>
              <c:strCache>
                <c:ptCount val="1"/>
                <c:pt idx="0">
                  <c:v>WR1 Row26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Data'!$H$79:$AT$79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57"/>
          <c:order val="158"/>
          <c:tx>
            <c:strRef>
              <c:f>'Chart Data'!$E$80</c:f>
              <c:strCache>
                <c:ptCount val="1"/>
                <c:pt idx="0">
                  <c:v>WR1 Row27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Data'!$H$80:$AT$80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58"/>
          <c:order val="159"/>
          <c:tx>
            <c:strRef>
              <c:f>'Chart Data'!$E$81</c:f>
              <c:strCache>
                <c:ptCount val="1"/>
                <c:pt idx="0">
                  <c:v>WR1 Row28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Data'!$H$81:$AT$81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59"/>
          <c:order val="160"/>
          <c:tx>
            <c:strRef>
              <c:f>'Chart Data'!$E$82</c:f>
              <c:strCache>
                <c:ptCount val="1"/>
                <c:pt idx="0">
                  <c:v>WR1 Row29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Data'!$H$82:$AT$82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60"/>
          <c:order val="161"/>
          <c:tx>
            <c:strRef>
              <c:f>'Chart Data'!$E$83</c:f>
              <c:strCache>
                <c:ptCount val="1"/>
                <c:pt idx="0">
                  <c:v>WR1 Row30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Data'!$H$83:$AT$83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61"/>
          <c:order val="162"/>
          <c:tx>
            <c:strRef>
              <c:f>'Chart Data'!$E$84</c:f>
              <c:strCache>
                <c:ptCount val="1"/>
                <c:pt idx="0">
                  <c:v>WR1 Row31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Data'!$H$84:$AT$84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62"/>
          <c:order val="163"/>
          <c:tx>
            <c:strRef>
              <c:f>'Chart Data'!$E$85</c:f>
              <c:strCache>
                <c:ptCount val="1"/>
                <c:pt idx="0">
                  <c:v>WR1 Row32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Data'!$H$85:$AT$85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63"/>
          <c:order val="164"/>
          <c:tx>
            <c:strRef>
              <c:f>'Chart Data'!$E$86</c:f>
              <c:strCache>
                <c:ptCount val="1"/>
                <c:pt idx="0">
                  <c:v>WR1 Row33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Data'!$H$86:$AT$86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64"/>
          <c:order val="165"/>
          <c:tx>
            <c:strRef>
              <c:f>'Chart Data'!$E$87</c:f>
              <c:strCache>
                <c:ptCount val="1"/>
                <c:pt idx="0">
                  <c:v>WR1 Row34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Data'!$H$87:$AT$87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65"/>
          <c:order val="166"/>
          <c:tx>
            <c:strRef>
              <c:f>'Chart Data'!$E$88</c:f>
              <c:strCache>
                <c:ptCount val="1"/>
                <c:pt idx="0">
                  <c:v>WR1 Row35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Data'!$H$88:$AT$88</c:f>
              <c:numCache>
                <c:formatCode>General</c:formatCode>
                <c:ptCount val="39"/>
                <c:pt idx="0">
                  <c:v>140.696</c:v>
                </c:pt>
                <c:pt idx="1">
                  <c:v>145.06028000000001</c:v>
                </c:pt>
                <c:pt idx="2">
                  <c:v>133.94866999999999</c:v>
                </c:pt>
                <c:pt idx="3">
                  <c:v>140.03625</c:v>
                </c:pt>
                <c:pt idx="4">
                  <c:v>148.63345999999999</c:v>
                </c:pt>
                <c:pt idx="5">
                  <c:v>161.386503</c:v>
                </c:pt>
                <c:pt idx="6">
                  <c:v>171.86951199999999</c:v>
                </c:pt>
                <c:pt idx="7">
                  <c:v>146.81772599999999</c:v>
                </c:pt>
                <c:pt idx="8">
                  <c:v>125.030998</c:v>
                </c:pt>
                <c:pt idx="9">
                  <c:v>149.73464999999999</c:v>
                </c:pt>
                <c:pt idx="10">
                  <c:v>160.04369200000002</c:v>
                </c:pt>
                <c:pt idx="11">
                  <c:v>164.47209829999997</c:v>
                </c:pt>
                <c:pt idx="12">
                  <c:v>168.93700459999999</c:v>
                </c:pt>
                <c:pt idx="13">
                  <c:v>180.73587500000002</c:v>
                </c:pt>
                <c:pt idx="14">
                  <c:v>170.57</c:v>
                </c:pt>
                <c:pt idx="15">
                  <c:v>173.56274499999998</c:v>
                </c:pt>
                <c:pt idx="16">
                  <c:v>176.55549000000002</c:v>
                </c:pt>
                <c:pt idx="17">
                  <c:v>179.54823500000001</c:v>
                </c:pt>
                <c:pt idx="18">
                  <c:v>181.81098</c:v>
                </c:pt>
                <c:pt idx="19">
                  <c:v>186.08122499999999</c:v>
                </c:pt>
                <c:pt idx="20">
                  <c:v>189.98647000000003</c:v>
                </c:pt>
                <c:pt idx="21">
                  <c:v>201.35596500000005</c:v>
                </c:pt>
                <c:pt idx="22">
                  <c:v>205.42545999999999</c:v>
                </c:pt>
                <c:pt idx="23">
                  <c:v>205.844955</c:v>
                </c:pt>
                <c:pt idx="24">
                  <c:v>206.32444999999996</c:v>
                </c:pt>
                <c:pt idx="25">
                  <c:v>207.12696999999991</c:v>
                </c:pt>
                <c:pt idx="26">
                  <c:v>210.11948999999998</c:v>
                </c:pt>
                <c:pt idx="27">
                  <c:v>213.11201</c:v>
                </c:pt>
                <c:pt idx="28">
                  <c:v>216.10452999999995</c:v>
                </c:pt>
                <c:pt idx="29">
                  <c:v>219.09704999999997</c:v>
                </c:pt>
                <c:pt idx="30">
                  <c:v>222.08956999999995</c:v>
                </c:pt>
                <c:pt idx="31">
                  <c:v>217.78209000000001</c:v>
                </c:pt>
                <c:pt idx="32">
                  <c:v>220.77461</c:v>
                </c:pt>
                <c:pt idx="33">
                  <c:v>223.76712999999995</c:v>
                </c:pt>
                <c:pt idx="34">
                  <c:v>226.75965000000002</c:v>
                </c:pt>
                <c:pt idx="35">
                  <c:v>229.75217000000004</c:v>
                </c:pt>
                <c:pt idx="36">
                  <c:v>232.74469000000002</c:v>
                </c:pt>
                <c:pt idx="37">
                  <c:v>235.73721000000003</c:v>
                </c:pt>
                <c:pt idx="38">
                  <c:v>238.72972999999999</c:v>
                </c:pt>
              </c:numCache>
            </c:numRef>
          </c:val>
          <c:smooth val="0"/>
        </c:ser>
        <c:ser>
          <c:idx val="166"/>
          <c:order val="167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Data'!$H$143:$AT$143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67"/>
          <c:order val="168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Data'!$H$144:$AT$144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68"/>
          <c:order val="169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Data'!$H$145:$AT$145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69"/>
          <c:order val="170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Data'!$H$146:$AT$146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70"/>
          <c:order val="171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Data'!$H$147:$AT$147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71"/>
          <c:order val="172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Data'!$H$148:$AT$148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72"/>
          <c:order val="173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Data'!$H$149:$AT$149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73"/>
          <c:order val="174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Data'!$H$150:$AT$150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74"/>
          <c:order val="175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Data'!$H$151:$AT$151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75"/>
          <c:order val="176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Data'!$H$152:$AT$152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76"/>
          <c:order val="177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Data'!$H$153:$AT$153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77"/>
          <c:order val="178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Data'!$H$154:$AT$154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78"/>
          <c:order val="179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Data'!$H$155:$AT$155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79"/>
          <c:order val="180"/>
          <c:spPr>
            <a:ln w="12700">
              <a:solidFill>
                <a:srgbClr val="FF0000"/>
              </a:solidFill>
              <a:prstDash val="sysDash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Data'!$H$156:$AT$156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80"/>
          <c:order val="181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Data'!$H$157:$AT$157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81"/>
          <c:order val="182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Data'!$H$158:$AT$158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82"/>
          <c:order val="183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Data'!$H$159:$AT$159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83"/>
          <c:order val="184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Data'!$H$160:$AT$160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84"/>
          <c:order val="185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Data'!$H$161:$AT$161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85"/>
          <c:order val="186"/>
          <c:tx>
            <c:strRef>
              <c:f>'Chart Data'!$E$162</c:f>
              <c:strCache>
                <c:ptCount val="1"/>
                <c:pt idx="0">
                  <c:v>WR3 Row35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Data'!$H$162:$AT$162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86"/>
          <c:order val="187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Data'!$H$218:$AT$218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87"/>
          <c:order val="188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Data'!$H$219:$AT$219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88"/>
          <c:order val="189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Data'!$H$220:$AT$220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89"/>
          <c:order val="190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Data'!$H$221:$AT$221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90"/>
          <c:order val="191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Data'!$H$222:$AT$222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91"/>
          <c:order val="192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Data'!$H$223:$AT$223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92"/>
          <c:order val="193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Data'!$H$224:$AT$224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93"/>
          <c:order val="194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Data'!$H$225:$AT$225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94"/>
          <c:order val="195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Data'!$H$226:$AT$226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95"/>
          <c:order val="196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Data'!$H$227:$AT$227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96"/>
          <c:order val="197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Data'!$H$228:$AT$228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97"/>
          <c:order val="198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Data'!$H$229:$AT$229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98"/>
          <c:order val="199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Data'!$H$230:$AT$230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199"/>
          <c:order val="200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Data'!$H$231:$AT$231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200"/>
          <c:order val="201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Data'!$H$232:$AT$232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201"/>
          <c:order val="202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Data'!$H$233:$AT$233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202"/>
          <c:order val="203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Data'!$H$234:$AT$234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203"/>
          <c:order val="204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Data'!$H$235:$AT$235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204"/>
          <c:order val="205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Data'!$H$236:$AT$236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ser>
          <c:idx val="205"/>
          <c:order val="206"/>
          <c:spPr>
            <a:ln w="12700">
              <a:solidFill>
                <a:srgbClr val="80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numRef>
              <c:f>'Chart Data'!$H$3:$AU$3</c:f>
              <c:numCache>
                <c:formatCode>General</c:formatCode>
                <c:ptCount val="4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  <c:pt idx="23">
                  <c:v>2026</c:v>
                </c:pt>
                <c:pt idx="24">
                  <c:v>2027</c:v>
                </c:pt>
                <c:pt idx="25">
                  <c:v>2028</c:v>
                </c:pt>
                <c:pt idx="26">
                  <c:v>2029</c:v>
                </c:pt>
                <c:pt idx="27">
                  <c:v>2030</c:v>
                </c:pt>
                <c:pt idx="28">
                  <c:v>2031</c:v>
                </c:pt>
                <c:pt idx="29">
                  <c:v>2032</c:v>
                </c:pt>
                <c:pt idx="30">
                  <c:v>2033</c:v>
                </c:pt>
                <c:pt idx="31">
                  <c:v>2034</c:v>
                </c:pt>
                <c:pt idx="32">
                  <c:v>2035</c:v>
                </c:pt>
                <c:pt idx="33">
                  <c:v>2036</c:v>
                </c:pt>
                <c:pt idx="34">
                  <c:v>2037</c:v>
                </c:pt>
                <c:pt idx="35">
                  <c:v>2038</c:v>
                </c:pt>
                <c:pt idx="36">
                  <c:v>2039</c:v>
                </c:pt>
                <c:pt idx="37">
                  <c:v>2040</c:v>
                </c:pt>
                <c:pt idx="38">
                  <c:v>2041</c:v>
                </c:pt>
                <c:pt idx="39">
                  <c:v>2042</c:v>
                </c:pt>
              </c:numCache>
            </c:numRef>
          </c:cat>
          <c:val>
            <c:numRef>
              <c:f>'Chart Data'!$H$237:$AT$237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-1.5</c:v>
                </c:pt>
                <c:pt idx="15">
                  <c:v>-3</c:v>
                </c:pt>
                <c:pt idx="16">
                  <c:v>-4.5</c:v>
                </c:pt>
                <c:pt idx="17">
                  <c:v>-6</c:v>
                </c:pt>
                <c:pt idx="18">
                  <c:v>-7.5</c:v>
                </c:pt>
                <c:pt idx="19">
                  <c:v>-9</c:v>
                </c:pt>
                <c:pt idx="20">
                  <c:v>-21.45</c:v>
                </c:pt>
                <c:pt idx="21">
                  <c:v>-25.14</c:v>
                </c:pt>
                <c:pt idx="22">
                  <c:v>-36.129999999999995</c:v>
                </c:pt>
                <c:pt idx="23">
                  <c:v>-50.769999999999989</c:v>
                </c:pt>
                <c:pt idx="24">
                  <c:v>-65.349999999999994</c:v>
                </c:pt>
                <c:pt idx="25">
                  <c:v>-68.97999999999999</c:v>
                </c:pt>
                <c:pt idx="26">
                  <c:v>-70.419999999999987</c:v>
                </c:pt>
                <c:pt idx="27">
                  <c:v>-71.86</c:v>
                </c:pt>
                <c:pt idx="28">
                  <c:v>-73.3</c:v>
                </c:pt>
                <c:pt idx="29">
                  <c:v>-74.739999999999995</c:v>
                </c:pt>
                <c:pt idx="30">
                  <c:v>-76.179999999999993</c:v>
                </c:pt>
                <c:pt idx="31">
                  <c:v>-84.92</c:v>
                </c:pt>
                <c:pt idx="32">
                  <c:v>-86.36</c:v>
                </c:pt>
                <c:pt idx="33">
                  <c:v>-87.8</c:v>
                </c:pt>
                <c:pt idx="34">
                  <c:v>-89.24</c:v>
                </c:pt>
                <c:pt idx="35">
                  <c:v>-90.679999999999993</c:v>
                </c:pt>
                <c:pt idx="36">
                  <c:v>-92.11999999999999</c:v>
                </c:pt>
                <c:pt idx="37">
                  <c:v>-93.559999999999988</c:v>
                </c:pt>
                <c:pt idx="38">
                  <c:v>-94.999999999999986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719384"/>
        <c:axId val="402718600"/>
      </c:lineChart>
      <c:dateAx>
        <c:axId val="40271938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en-US" sz="1200"/>
                  <a:t>Year</a:t>
                </a:r>
              </a:p>
            </c:rich>
          </c:tx>
          <c:layout>
            <c:manualLayout>
              <c:xMode val="edge"/>
              <c:yMode val="edge"/>
              <c:x val="0.43873678267095967"/>
              <c:y val="0.9427508449614556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402718600"/>
        <c:crosses val="autoZero"/>
        <c:auto val="0"/>
        <c:lblOffset val="100"/>
        <c:baseTimeUnit val="days"/>
        <c:majorUnit val="2"/>
        <c:majorTimeUnit val="days"/>
        <c:minorUnit val="1"/>
        <c:minorTimeUnit val="days"/>
      </c:dateAx>
      <c:valAx>
        <c:axId val="402718600"/>
        <c:scaling>
          <c:orientation val="minMax"/>
          <c:max val="360"/>
          <c:min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1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rPr>
                  <a:t>Annual Requirements (million m</a:t>
                </a:r>
                <a:r>
                  <a:rPr lang="en-US" sz="1100" b="1" i="0" u="none" strike="noStrike" baseline="30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rPr>
                  <a:t>3</a:t>
                </a:r>
                <a:r>
                  <a:rPr lang="en-US" sz="11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rPr>
                  <a:t>/a)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1.214720154569608E-2"/>
              <c:y val="0.230032255516929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402719384"/>
        <c:crosses val="autoZero"/>
        <c:crossBetween val="midCat"/>
      </c:valAx>
      <c:spPr>
        <a:gradFill rotWithShape="0">
          <a:gsLst>
            <a:gs pos="0">
              <a:srgbClr val="9999FF"/>
            </a:gs>
            <a:gs pos="50000">
              <a:srgbClr val="FFFFFF"/>
            </a:gs>
            <a:gs pos="100000">
              <a:srgbClr val="9999FF"/>
            </a:gs>
          </a:gsLst>
          <a:lin ang="27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FFFFFF">
            <a:gamma/>
            <a:shade val="86275"/>
            <a:invGamma/>
          </a:srgbClr>
        </a:gs>
      </a:gsLst>
      <a:lin ang="2700000" scaled="1"/>
    </a:gra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0.61119</cdr:x>
      <cdr:y>0.36708</cdr:y>
    </cdr:from>
    <cdr:to>
      <cdr:x>0.83969</cdr:x>
      <cdr:y>0.37729</cdr:y>
    </cdr:to>
    <cdr:sp macro="" textlink="">
      <cdr:nvSpPr>
        <cdr:cNvPr id="2" name="Right Arrow 1"/>
        <cdr:cNvSpPr/>
      </cdr:nvSpPr>
      <cdr:spPr>
        <a:xfrm xmlns:a="http://schemas.openxmlformats.org/drawingml/2006/main" rot="2143339">
          <a:off x="5588713" y="1920006"/>
          <a:ext cx="2089421" cy="53397"/>
        </a:xfrm>
        <a:prstGeom xmlns:a="http://schemas.openxmlformats.org/drawingml/2006/main" prst="rightArrow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D60E6D0-29FA-4C7A-A939-176EB387D217}" type="datetimeFigureOut">
              <a:rPr lang="en-US"/>
              <a:pPr>
                <a:defRPr/>
              </a:pPr>
              <a:t>8/16/2017</a:t>
            </a:fld>
            <a:endParaRPr lang="en-US" dirty="0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E4679A-D642-4245-B074-D1211DAE6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05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64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F0AA97-76D0-4F84-98B8-F8447063C46D}" type="slidenum">
              <a:rPr lang="en-US" altLang="en-US" sz="1200" smtClean="0">
                <a:latin typeface="Calibri" panose="020F0502020204030204" pitchFamily="34" charset="0"/>
              </a:rPr>
              <a:pPr/>
              <a:t>10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B761AC-095D-4FB1-9B51-8B740D640254}" type="slidenum">
              <a:rPr lang="en-US" altLang="en-US" sz="1200" smtClean="0">
                <a:latin typeface="Calibri" panose="020F0502020204030204" pitchFamily="34" charset="0"/>
              </a:rPr>
              <a:pPr/>
              <a:t>11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8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en-US" smtClean="0"/>
              <a:t>Installing real-time monitoring at existing DWS off-take measuring points to get real-time data to WUA without 6 – 8 week delay.</a:t>
            </a:r>
          </a:p>
          <a:p>
            <a:r>
              <a:rPr lang="en-ZA" altLang="en-US" smtClean="0"/>
              <a:t>Install more measuring devices along the Great Fish River and main irrigation canals.</a:t>
            </a:r>
          </a:p>
          <a:p>
            <a:r>
              <a:rPr lang="en-ZA" altLang="en-US" smtClean="0"/>
              <a:t>Measure flows at tail-end of canals to provide a comprehensive measure of total water use and return flows.</a:t>
            </a:r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710B2F-00EF-46C2-B6CE-CAF6E75493F6}" type="slidenum">
              <a:rPr lang="en-US" altLang="en-US" sz="1200" smtClean="0">
                <a:latin typeface="Calibri" panose="020F0502020204030204" pitchFamily="34" charset="0"/>
              </a:rPr>
              <a:pPr/>
              <a:t>12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3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85016E-E3AD-45E7-8745-8930F309E771}" type="slidenum">
              <a:rPr lang="en-US" altLang="en-US" sz="1200" smtClean="0">
                <a:latin typeface="Calibri" panose="020F0502020204030204" pitchFamily="34" charset="0"/>
              </a:rPr>
              <a:pPr/>
              <a:t>13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83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0E159D-7E44-4F41-8D0C-EA5511E64C32}" type="slidenum">
              <a:rPr lang="en-US" altLang="en-US" sz="1200" smtClean="0">
                <a:latin typeface="Calibri" panose="020F0502020204030204" pitchFamily="34" charset="0"/>
              </a:rPr>
              <a:pPr/>
              <a:t>14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36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FA31EF-62F1-4C90-A8A1-1C14257F81F5}" type="slidenum">
              <a:rPr lang="en-US" altLang="en-US" sz="1200" smtClean="0">
                <a:latin typeface="Calibri" panose="020F0502020204030204" pitchFamily="34" charset="0"/>
              </a:rPr>
              <a:pPr/>
              <a:t>15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79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Final recommendations will be made for the reallocation of the potential water savings in the </a:t>
            </a:r>
            <a:r>
              <a:rPr lang="en-US" altLang="en-US" i="1" smtClean="0"/>
              <a:t>Alternative Reallocation Options </a:t>
            </a:r>
            <a:r>
              <a:rPr lang="en-US" altLang="en-US" smtClean="0"/>
              <a:t>sub</a:t>
            </a:r>
            <a:r>
              <a:rPr lang="en-US" altLang="en-US" i="1" smtClean="0"/>
              <a:t>-</a:t>
            </a:r>
            <a:r>
              <a:rPr lang="en-US" altLang="en-US" smtClean="0"/>
              <a:t>report.</a:t>
            </a:r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FD67D7-0117-494B-99C3-D3CF53BE956A}" type="slidenum">
              <a:rPr lang="en-US" altLang="en-US" sz="1200" smtClean="0">
                <a:latin typeface="Calibri" panose="020F0502020204030204" pitchFamily="34" charset="0"/>
              </a:rPr>
              <a:pPr/>
              <a:t>16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57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2584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9D02F0-FC07-4E6F-A787-786E28714B69}" type="slidenum">
              <a:rPr lang="en-US" altLang="en-US" sz="1200" smtClean="0">
                <a:latin typeface="Calibri" panose="020F0502020204030204" pitchFamily="34" charset="0"/>
              </a:rPr>
              <a:pPr/>
              <a:t>18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46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The capacity of the delivery bulk pipeline from Scheepersvlakte Balancing Dam to the Nooitgedagt WTW is 102.2 million m</a:t>
            </a:r>
            <a:r>
              <a:rPr lang="en-GB" altLang="en-US" baseline="30000" smtClean="0"/>
              <a:t>3</a:t>
            </a:r>
            <a:r>
              <a:rPr lang="en-GB" altLang="en-US" smtClean="0"/>
              <a:t>/a (280</a:t>
            </a:r>
            <a:r>
              <a:rPr lang="en-AU" altLang="en-US" smtClean="0"/>
              <a:t> Mℓ/day), and this is a realistic estimate to consider as the upper limit of the potential WUE water savings at this stage. For the transfer of water volumes higher than this capacity, a new pipeline would need to be constructed to the WTW. This pipeline capacity is 25.6 </a:t>
            </a:r>
            <a:r>
              <a:rPr lang="en-GB" altLang="en-US" smtClean="0"/>
              <a:t>million m</a:t>
            </a:r>
            <a:r>
              <a:rPr lang="en-GB" altLang="en-US" baseline="30000" smtClean="0"/>
              <a:t>3</a:t>
            </a:r>
            <a:r>
              <a:rPr lang="en-GB" altLang="en-US" smtClean="0"/>
              <a:t>/a (</a:t>
            </a:r>
            <a:r>
              <a:rPr lang="en-AU" altLang="en-US" smtClean="0"/>
              <a:t>70 Mℓ/day) more than the peak capacity of Phase 3 of the Nooitgedagt Low-Level Scheme.</a:t>
            </a:r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BD9230-FE7E-4997-96BD-9C1EA0D30BCE}" type="slidenum">
              <a:rPr lang="en-US" altLang="en-US" sz="1200" smtClean="0">
                <a:latin typeface="Calibri" panose="020F0502020204030204" pitchFamily="34" charset="0"/>
              </a:rPr>
              <a:pPr/>
              <a:t>19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1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2080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1188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447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15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5043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009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0259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1498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25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974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589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6CE239-9480-46DD-83DC-94B8D6FFAF72}" type="slidenum">
              <a:rPr lang="en-US" altLang="en-US" sz="1200" smtClean="0">
                <a:latin typeface="Calibri" panose="020F0502020204030204" pitchFamily="34" charset="0"/>
              </a:rPr>
              <a:pPr/>
              <a:t>3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25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2119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130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199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7980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050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808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234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7992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276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61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FF8994-AFC5-4B2A-8957-A8AA275DB5D2}" type="slidenum">
              <a:rPr lang="en-US" altLang="en-US" sz="1200" smtClean="0">
                <a:latin typeface="Calibri" panose="020F0502020204030204" pitchFamily="34" charset="0"/>
              </a:rPr>
              <a:pPr/>
              <a:t>4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278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4043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7895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008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7788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514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7697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7284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2716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6582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30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A294A0-3DE6-47A8-A3C1-D23AF7CDC82B}" type="slidenum">
              <a:rPr lang="en-US" altLang="en-US" sz="1200" smtClean="0">
                <a:latin typeface="Calibri" panose="020F0502020204030204" pitchFamily="34" charset="0"/>
              </a:rPr>
              <a:pPr/>
              <a:t>5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261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71882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8859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702C77-2636-4F27-8E50-CB174F0C9C9B}" type="slidenum">
              <a:rPr lang="en-GB" altLang="en-US" smtClean="0"/>
              <a:pPr eaLnBrk="1" hangingPunct="1">
                <a:spcBef>
                  <a:spcPct val="0"/>
                </a:spcBef>
              </a:pPr>
              <a:t>52</a:t>
            </a:fld>
            <a:endParaRPr lang="en-GB" alt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22849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0376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66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8B6BC6-2A71-475C-A91D-7D41E74AA0C5}" type="slidenum">
              <a:rPr lang="en-US" altLang="en-US" sz="1200" smtClean="0">
                <a:latin typeface="Calibri" panose="020F0502020204030204" pitchFamily="34" charset="0"/>
              </a:rPr>
              <a:pPr/>
              <a:t>6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2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84B779A-44DF-4A2B-8D7A-53B15D43B513}" type="slidenum">
              <a:rPr lang="en-US" altLang="en-US" sz="1200" smtClean="0">
                <a:latin typeface="Calibri" panose="020F0502020204030204" pitchFamily="34" charset="0"/>
              </a:rPr>
              <a:pPr/>
              <a:t>7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1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CAEE8D-68DC-4413-9288-3BDBC1BAFEE2}" type="slidenum">
              <a:rPr lang="en-US" altLang="en-US" sz="1200" smtClean="0">
                <a:latin typeface="Calibri" panose="020F0502020204030204" pitchFamily="34" charset="0"/>
              </a:rPr>
              <a:pPr/>
              <a:t>8</a:t>
            </a:fld>
            <a:endParaRPr lang="en-US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4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812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2C9C47BB-3EB4-48E5-8F61-53797A5A33C7}" type="datetimeFigureOut">
              <a:rPr lang="en-US"/>
              <a:pPr>
                <a:defRPr/>
              </a:pPr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50B7A6D-469F-4C21-8EE6-F6D90F2EE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8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B77E0F00-01BC-4BA0-9835-0F59E32C8904}" type="datetimeFigureOut">
              <a:rPr lang="en-US"/>
              <a:pPr>
                <a:defRPr/>
              </a:pPr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14B41306-2FC9-416A-B1EF-A3DAA4D4B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5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DEF6E66D-FEC7-4397-A0AA-55FD090FA442}" type="datetimeFigureOut">
              <a:rPr lang="en-US"/>
              <a:pPr>
                <a:defRPr/>
              </a:pPr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B68AD919-4783-48C5-A16A-8296026F9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2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A4ED162-9B07-4FC4-97DE-1429F3345D54}" type="datetimeFigureOut">
              <a:rPr lang="en-US"/>
              <a:pPr>
                <a:defRPr/>
              </a:pPr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589FE73-892B-4881-8B29-BE70B279A1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4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ADBBBB64-E4C2-4407-B156-AA1AFA5B7057}" type="datetimeFigureOut">
              <a:rPr lang="en-US"/>
              <a:pPr>
                <a:defRPr/>
              </a:pPr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51803A1B-59C6-4974-8AE2-12EB1E011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1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6A0D5E3B-35DC-4CAD-95F9-6592E1EEB647}" type="datetimeFigureOut">
              <a:rPr lang="en-US"/>
              <a:pPr>
                <a:defRPr/>
              </a:pPr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DAAF2908-819B-4975-97E2-824560EB6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0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5DA5201A-E256-439B-AC56-7AC1E02D515C}" type="datetimeFigureOut">
              <a:rPr lang="en-US"/>
              <a:pPr>
                <a:defRPr/>
              </a:pPr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C295356-CB9C-4622-8D7F-48FE3687E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3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1DD1A0DA-2E92-45DC-A1D8-103B906CF93D}" type="datetimeFigureOut">
              <a:rPr lang="en-US"/>
              <a:pPr>
                <a:defRPr/>
              </a:pPr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1F72A57-84B1-41BA-9AD0-25693D2844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2A113990-8DC6-4C85-AD40-8049FC5E69ED}" type="datetimeFigureOut">
              <a:rPr lang="en-US"/>
              <a:pPr>
                <a:defRPr/>
              </a:pPr>
              <a:t>8/16/2017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D1D4D9E-378C-4C6A-8A01-990CEF9E3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7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A1EEF231-C7FB-4FB5-9EDC-88365AFBB780}" type="datetimeFigureOut">
              <a:rPr lang="en-US"/>
              <a:pPr>
                <a:defRPr/>
              </a:pPr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D9336BBC-EB4C-40EC-BBB8-AFB9C73E9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7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D9668855-53DC-4079-8C4F-95894E173C94}" type="datetimeFigureOut">
              <a:rPr lang="en-US"/>
              <a:pPr>
                <a:defRPr/>
              </a:pPr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0127DD1F-E328-492E-A7AE-C6A791F21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2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Gill Sans MT" pitchFamily="34" charset="0"/>
              </a:rPr>
              <a:t>PRESENTATION TITLE</a:t>
            </a:r>
          </a:p>
          <a:p>
            <a:pPr eaLnBrk="1" hangingPunct="1"/>
            <a:endParaRPr lang="en-US" altLang="en-US" sz="1800" dirty="0">
              <a:solidFill>
                <a:schemeClr val="bg1"/>
              </a:solidFill>
              <a:latin typeface="Gill Sans" pitchFamily="-84" charset="0"/>
            </a:endParaRP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Gill Sans Light" pitchFamily="-84" charset="0"/>
              </a:rPr>
              <a:t>Presented by:</a:t>
            </a: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Gill Sans Light" pitchFamily="-84" charset="0"/>
              </a:rPr>
              <a:t>Name Surname</a:t>
            </a: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Gill Sans Light" pitchFamily="-84" charset="0"/>
              </a:rPr>
              <a:t>Directorate</a:t>
            </a:r>
          </a:p>
          <a:p>
            <a:pPr eaLnBrk="1" hangingPunct="1"/>
            <a:endParaRPr lang="en-US" altLang="en-US" sz="1400" dirty="0">
              <a:solidFill>
                <a:schemeClr val="bg1"/>
              </a:solidFill>
              <a:latin typeface="Gill Sans Light" pitchFamily="-84" charset="0"/>
            </a:endParaRPr>
          </a:p>
          <a:p>
            <a:pPr eaLnBrk="1" hangingPunct="1"/>
            <a:r>
              <a:rPr lang="en-US" altLang="en-US" sz="1400" dirty="0">
                <a:solidFill>
                  <a:schemeClr val="bg1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31888" y="2074863"/>
            <a:ext cx="731361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Support 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of the Water Reconciliation Strategy for the Algoa Water Supply 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System</a:t>
            </a:r>
          </a:p>
          <a:p>
            <a:pPr>
              <a:defRPr/>
            </a:pP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</a:rPr>
              <a:t>ATSG Meeting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charset="0"/>
            </a:endParaRPr>
          </a:p>
          <a:p>
            <a:pPr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Light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Gill Sans Light" charset="0"/>
              </a:rPr>
              <a:t>Aurecon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Gill Sans Light" charset="0"/>
            </a:endParaRPr>
          </a:p>
          <a:p>
            <a:pPr>
              <a:defRPr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Gill Sans Light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Gill Sans Light" charset="0"/>
              </a:rPr>
              <a:t>16 August 2017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Gill Sans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47825" y="415925"/>
            <a:ext cx="7415213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Short-listed WUE Interventions</a:t>
            </a:r>
            <a:endParaRPr lang="en-US" altLang="en-US" dirty="0" smtClean="0"/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1647825" y="1490663"/>
            <a:ext cx="7329488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en-GB" altLang="en-US">
                <a:solidFill>
                  <a:srgbClr val="000000"/>
                </a:solidFill>
              </a:rPr>
              <a:t>Lining of earth canals in the GFRWUA</a:t>
            </a:r>
          </a:p>
          <a:p>
            <a:pPr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en-ZA" altLang="en-US">
                <a:solidFill>
                  <a:srgbClr val="000000"/>
                </a:solidFill>
              </a:rPr>
              <a:t>Improved measuring and monitoring</a:t>
            </a:r>
            <a:endParaRPr lang="en-GB" altLang="en-US">
              <a:solidFill>
                <a:srgbClr val="000000"/>
              </a:solidFill>
            </a:endParaRPr>
          </a:p>
          <a:p>
            <a:pPr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en-GB" altLang="en-US">
                <a:solidFill>
                  <a:srgbClr val="000000"/>
                </a:solidFill>
              </a:rPr>
              <a:t>Clearing of reeds along the Great Fish River</a:t>
            </a:r>
          </a:p>
          <a:p>
            <a:pPr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en-GB" altLang="en-US">
                <a:solidFill>
                  <a:srgbClr val="000000"/>
                </a:solidFill>
              </a:rPr>
              <a:t>Reduced operational releases at Elandsdrift Weir</a:t>
            </a:r>
          </a:p>
          <a:p>
            <a:pPr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en-GB" altLang="en-US">
                <a:solidFill>
                  <a:srgbClr val="000000"/>
                </a:solidFill>
              </a:rPr>
              <a:t>Rehabilitation of Darlington Dam</a:t>
            </a:r>
          </a:p>
        </p:txBody>
      </p:sp>
    </p:spTree>
    <p:extLst>
      <p:ext uri="{BB962C8B-B14F-4D97-AF65-F5344CB8AC3E}">
        <p14:creationId xmlns:p14="http://schemas.microsoft.com/office/powerpoint/2010/main" val="26035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47825" y="415925"/>
            <a:ext cx="7329488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Preliminary Recommendations</a:t>
            </a:r>
            <a:endParaRPr lang="en-US" altLang="en-US" sz="4000" dirty="0" smtClean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47825" y="1490663"/>
            <a:ext cx="7329488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1000"/>
              </a:spcAft>
              <a:defRPr/>
            </a:pPr>
            <a:r>
              <a:rPr lang="en-US" altLang="en-US" sz="2200" b="1" dirty="0" smtClean="0">
                <a:solidFill>
                  <a:srgbClr val="0070C0"/>
                </a:solidFill>
              </a:rPr>
              <a:t>Concrete lining of canals:</a:t>
            </a:r>
            <a:endParaRPr lang="en-US" altLang="en-US" sz="2200" b="1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lining of the 500 km of earth canals in the GFRWUA (Intervention 1) is not recommended to be considered </a:t>
            </a:r>
            <a:r>
              <a:rPr lang="en-US" altLang="en-US" sz="2000" dirty="0" smtClean="0">
                <a:solidFill>
                  <a:srgbClr val="000000"/>
                </a:solidFill>
              </a:rPr>
              <a:t>further, </a:t>
            </a:r>
            <a:r>
              <a:rPr lang="en-US" altLang="en-US" sz="2000" dirty="0">
                <a:solidFill>
                  <a:srgbClr val="000000"/>
                </a:solidFill>
              </a:rPr>
              <a:t>as the URV for this intervention is too </a:t>
            </a:r>
            <a:r>
              <a:rPr lang="en-US" altLang="en-US" sz="2000" dirty="0" smtClean="0">
                <a:solidFill>
                  <a:srgbClr val="000000"/>
                </a:solidFill>
              </a:rPr>
              <a:t>high.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Clearing of vegetation along canals is recommended.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lining of prioritised “hot spot” </a:t>
            </a:r>
            <a:r>
              <a:rPr lang="en-US" altLang="en-US" sz="2000" dirty="0" smtClean="0">
                <a:solidFill>
                  <a:srgbClr val="000000"/>
                </a:solidFill>
              </a:rPr>
              <a:t>high-loss canal </a:t>
            </a:r>
            <a:r>
              <a:rPr lang="en-US" altLang="en-US" sz="2000" dirty="0">
                <a:solidFill>
                  <a:srgbClr val="000000"/>
                </a:solidFill>
              </a:rPr>
              <a:t>sections </a:t>
            </a:r>
            <a:r>
              <a:rPr lang="en-US" altLang="en-US" sz="2000" dirty="0" smtClean="0">
                <a:solidFill>
                  <a:srgbClr val="000000"/>
                </a:solidFill>
              </a:rPr>
              <a:t>may </a:t>
            </a:r>
            <a:r>
              <a:rPr lang="en-US" altLang="en-US" sz="2000" dirty="0">
                <a:solidFill>
                  <a:srgbClr val="000000"/>
                </a:solidFill>
              </a:rPr>
              <a:t>be a more feasible option as this will potentially lead to large volumes of water savings at a lower cost. It is recommended that this sub-intervention be investigated in more detail. A pilot test case may be useful to ascertain actual costs and to test this sub-option.</a:t>
            </a:r>
          </a:p>
        </p:txBody>
      </p:sp>
    </p:spTree>
    <p:extLst>
      <p:ext uri="{BB962C8B-B14F-4D97-AF65-F5344CB8AC3E}">
        <p14:creationId xmlns:p14="http://schemas.microsoft.com/office/powerpoint/2010/main" val="29378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47825" y="415925"/>
            <a:ext cx="7432675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Preliminary Recommendations</a:t>
            </a:r>
            <a:endParaRPr lang="en-US" altLang="en-US" sz="4000" dirty="0" smtClean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47825" y="1490663"/>
            <a:ext cx="7329488" cy="284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1000"/>
              </a:spcAft>
              <a:defRPr/>
            </a:pPr>
            <a:r>
              <a:rPr lang="en-US" altLang="en-US" sz="2200" b="1" dirty="0" smtClean="0">
                <a:solidFill>
                  <a:srgbClr val="0070C0"/>
                </a:solidFill>
              </a:rPr>
              <a:t>Improved measuring and monitoring:</a:t>
            </a:r>
            <a:endParaRPr lang="en-US" altLang="en-US" sz="2200" b="1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4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recommendations made for </a:t>
            </a:r>
            <a:r>
              <a:rPr lang="en-US" altLang="en-US" sz="2000" dirty="0" smtClean="0">
                <a:solidFill>
                  <a:srgbClr val="000000"/>
                </a:solidFill>
              </a:rPr>
              <a:t>improved </a:t>
            </a:r>
            <a:r>
              <a:rPr lang="en-US" altLang="en-US" sz="2000" dirty="0">
                <a:solidFill>
                  <a:srgbClr val="000000"/>
                </a:solidFill>
              </a:rPr>
              <a:t>measuring and monitoring (Intervention 2</a:t>
            </a:r>
            <a:r>
              <a:rPr lang="en-US" altLang="en-US" sz="2000" dirty="0" smtClean="0">
                <a:solidFill>
                  <a:srgbClr val="000000"/>
                </a:solidFill>
              </a:rPr>
              <a:t>) </a:t>
            </a:r>
            <a:r>
              <a:rPr lang="en-US" altLang="en-US" sz="2000" dirty="0">
                <a:solidFill>
                  <a:srgbClr val="000000"/>
                </a:solidFill>
              </a:rPr>
              <a:t>should be considered by the GFRWUA, LSRWUA and the </a:t>
            </a:r>
            <a:r>
              <a:rPr lang="en-US" altLang="en-US" sz="2000" dirty="0" smtClean="0">
                <a:solidFill>
                  <a:srgbClr val="000000"/>
                </a:solidFill>
              </a:rPr>
              <a:t>DWS.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 startAt="4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Although </a:t>
            </a:r>
            <a:r>
              <a:rPr lang="en-US" altLang="en-US" sz="2000" dirty="0">
                <a:solidFill>
                  <a:srgbClr val="000000"/>
                </a:solidFill>
              </a:rPr>
              <a:t>the potential water savings </a:t>
            </a:r>
            <a:r>
              <a:rPr lang="en-US" altLang="en-US" sz="2000" dirty="0" smtClean="0">
                <a:solidFill>
                  <a:srgbClr val="000000"/>
                </a:solidFill>
              </a:rPr>
              <a:t>are not easily quantifiable at present, </a:t>
            </a:r>
            <a:r>
              <a:rPr lang="en-US" altLang="en-US" sz="2000" dirty="0">
                <a:solidFill>
                  <a:srgbClr val="000000"/>
                </a:solidFill>
              </a:rPr>
              <a:t>this intervention will lead to improved management of the system and improved compliance to water allocations and water requests </a:t>
            </a:r>
            <a:r>
              <a:rPr lang="en-US" altLang="en-US" sz="2000" dirty="0" smtClean="0">
                <a:solidFill>
                  <a:srgbClr val="000000"/>
                </a:solidFill>
              </a:rPr>
              <a:t>made.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47825" y="415925"/>
            <a:ext cx="7329488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Preliminary Recommendations</a:t>
            </a:r>
            <a:endParaRPr lang="en-US" altLang="en-US" sz="4000" dirty="0" smtClean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47825" y="1490663"/>
            <a:ext cx="7329488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1000"/>
              </a:spcAft>
              <a:defRPr/>
            </a:pPr>
            <a:r>
              <a:rPr lang="en-US" altLang="en-US" sz="2200" b="1" dirty="0" smtClean="0">
                <a:solidFill>
                  <a:srgbClr val="0070C0"/>
                </a:solidFill>
              </a:rPr>
              <a:t>Removal of reeds:</a:t>
            </a:r>
            <a:endParaRPr lang="en-US" altLang="en-US" sz="2200" b="1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6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removal of reeds along the Great Fish River (Intervention 3) </a:t>
            </a:r>
            <a:r>
              <a:rPr lang="en-US" altLang="en-US" sz="2000" dirty="0" smtClean="0">
                <a:solidFill>
                  <a:srgbClr val="000000"/>
                </a:solidFill>
              </a:rPr>
              <a:t>not be considered further.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 startAt="6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Estimated </a:t>
            </a:r>
            <a:r>
              <a:rPr lang="en-US" altLang="en-US" sz="2000" dirty="0">
                <a:solidFill>
                  <a:srgbClr val="000000"/>
                </a:solidFill>
              </a:rPr>
              <a:t>potential water savings are very low in comparison to the other </a:t>
            </a:r>
            <a:r>
              <a:rPr lang="en-US" altLang="en-US" sz="2000" dirty="0" smtClean="0">
                <a:solidFill>
                  <a:srgbClr val="000000"/>
                </a:solidFill>
              </a:rPr>
              <a:t>interventions.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 startAt="6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Removal of reeds may lead to unintended environmental consequences.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47825" y="415925"/>
            <a:ext cx="7329488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Preliminary Recommendations</a:t>
            </a:r>
            <a:endParaRPr lang="en-US" altLang="en-US" sz="4000" dirty="0" smtClean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47825" y="1490663"/>
            <a:ext cx="7329488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1000"/>
              </a:spcAft>
              <a:defRPr/>
            </a:pPr>
            <a:r>
              <a:rPr lang="en-US" altLang="en-US" sz="2200" b="1" dirty="0">
                <a:solidFill>
                  <a:srgbClr val="0070C0"/>
                </a:solidFill>
              </a:rPr>
              <a:t>Oper</a:t>
            </a:r>
            <a:r>
              <a:rPr lang="en-US" altLang="en-US" sz="2200" b="1" dirty="0" smtClean="0">
                <a:solidFill>
                  <a:srgbClr val="0070C0"/>
                </a:solidFill>
              </a:rPr>
              <a:t>ational releases:</a:t>
            </a:r>
            <a:endParaRPr lang="en-US" altLang="en-US" sz="2200" b="1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9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A </a:t>
            </a:r>
            <a:r>
              <a:rPr lang="en-US" altLang="en-US" sz="2000" dirty="0">
                <a:solidFill>
                  <a:srgbClr val="000000"/>
                </a:solidFill>
              </a:rPr>
              <a:t>reduction in operational releases made at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Elandsdrift</a:t>
            </a:r>
            <a:r>
              <a:rPr lang="en-US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en-US" sz="2000" dirty="0">
                <a:solidFill>
                  <a:srgbClr val="000000"/>
                </a:solidFill>
              </a:rPr>
              <a:t>and De Mistkraal weirs (Intervention 4) should be implemented in a step-wise manner. 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9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reduction of operational releases at </a:t>
            </a:r>
            <a:r>
              <a:rPr lang="en-US" altLang="en-US" sz="2000" dirty="0" smtClean="0">
                <a:solidFill>
                  <a:srgbClr val="000000"/>
                </a:solidFill>
              </a:rPr>
              <a:t>Elandsdrift </a:t>
            </a:r>
            <a:r>
              <a:rPr lang="en-US" altLang="en-US" sz="2000" dirty="0">
                <a:solidFill>
                  <a:srgbClr val="000000"/>
                </a:solidFill>
              </a:rPr>
              <a:t>and De Mistkraal weirs </a:t>
            </a:r>
            <a:r>
              <a:rPr lang="en-US" altLang="en-US" sz="2000" dirty="0" smtClean="0">
                <a:solidFill>
                  <a:srgbClr val="000000"/>
                </a:solidFill>
              </a:rPr>
              <a:t>could </a:t>
            </a:r>
            <a:r>
              <a:rPr lang="en-US" altLang="en-US" sz="2000" dirty="0">
                <a:solidFill>
                  <a:srgbClr val="000000"/>
                </a:solidFill>
              </a:rPr>
              <a:t>reduce operational losses in the </a:t>
            </a:r>
            <a:r>
              <a:rPr lang="en-US" altLang="en-US" sz="2000" dirty="0" smtClean="0">
                <a:solidFill>
                  <a:srgbClr val="000000"/>
                </a:solidFill>
              </a:rPr>
              <a:t>lower </a:t>
            </a:r>
            <a:r>
              <a:rPr lang="en-US" altLang="en-US" sz="2000" dirty="0">
                <a:solidFill>
                  <a:srgbClr val="000000"/>
                </a:solidFill>
              </a:rPr>
              <a:t>Fish River and result in a potential water saving of </a:t>
            </a:r>
            <a:r>
              <a:rPr lang="en-US" altLang="en-US" sz="2000" dirty="0" smtClean="0">
                <a:solidFill>
                  <a:srgbClr val="000000"/>
                </a:solidFill>
              </a:rPr>
              <a:t>a maximum of 33 </a:t>
            </a:r>
            <a:r>
              <a:rPr lang="en-US" altLang="en-US" sz="2000" dirty="0">
                <a:solidFill>
                  <a:srgbClr val="000000"/>
                </a:solidFill>
              </a:rPr>
              <a:t>million m</a:t>
            </a:r>
            <a:r>
              <a:rPr lang="en-US" altLang="en-US" sz="2000" baseline="30000" dirty="0">
                <a:solidFill>
                  <a:srgbClr val="000000"/>
                </a:solidFill>
              </a:rPr>
              <a:t>3</a:t>
            </a:r>
            <a:r>
              <a:rPr lang="en-US" altLang="en-US" sz="2000" dirty="0">
                <a:solidFill>
                  <a:srgbClr val="000000"/>
                </a:solidFill>
              </a:rPr>
              <a:t>/a, if the operational loss is halved. 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9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This </a:t>
            </a:r>
            <a:r>
              <a:rPr lang="en-US" altLang="en-US" sz="2000" dirty="0">
                <a:solidFill>
                  <a:srgbClr val="000000"/>
                </a:solidFill>
              </a:rPr>
              <a:t>intervention has a low capital cost as it does not involve construction of water supply </a:t>
            </a:r>
            <a:r>
              <a:rPr lang="en-US" altLang="en-US" sz="2000" dirty="0" smtClean="0">
                <a:solidFill>
                  <a:srgbClr val="000000"/>
                </a:solidFill>
              </a:rPr>
              <a:t>infrastructure.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47825" y="415925"/>
            <a:ext cx="7329488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Preliminary Recommendations</a:t>
            </a:r>
            <a:endParaRPr lang="en-US" altLang="en-US" sz="4000" dirty="0" smtClean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47825" y="1490663"/>
            <a:ext cx="7329488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1000"/>
              </a:spcAft>
              <a:defRPr/>
            </a:pPr>
            <a:r>
              <a:rPr lang="en-US" altLang="en-US" sz="2200" b="1" dirty="0" smtClean="0">
                <a:solidFill>
                  <a:srgbClr val="0070C0"/>
                </a:solidFill>
              </a:rPr>
              <a:t>Refurbishment of Darlington Dam:</a:t>
            </a:r>
            <a:endParaRPr lang="en-US" altLang="en-US" sz="2200" b="1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000"/>
              </a:spcAft>
              <a:buFont typeface="+mj-lt"/>
              <a:buAutoNum type="arabicPeriod" startAt="12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refurbishment of the Darlington Dam (Intervention 5) is currently being evaluated by the DWS. </a:t>
            </a:r>
            <a:r>
              <a:rPr lang="en-US" altLang="en-US" sz="2000" dirty="0" smtClean="0">
                <a:solidFill>
                  <a:srgbClr val="000000"/>
                </a:solidFill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</a:rPr>
              <a:t>refurbishment of </a:t>
            </a:r>
            <a:r>
              <a:rPr lang="en-US" altLang="en-US" sz="2000" dirty="0" smtClean="0">
                <a:solidFill>
                  <a:srgbClr val="000000"/>
                </a:solidFill>
              </a:rPr>
              <a:t>Darlington </a:t>
            </a:r>
            <a:r>
              <a:rPr lang="en-US" altLang="en-US" sz="2000" dirty="0">
                <a:solidFill>
                  <a:srgbClr val="000000"/>
                </a:solidFill>
              </a:rPr>
              <a:t>Dam </a:t>
            </a:r>
            <a:r>
              <a:rPr lang="en-US" altLang="en-US" sz="2000" dirty="0" smtClean="0">
                <a:solidFill>
                  <a:srgbClr val="000000"/>
                </a:solidFill>
              </a:rPr>
              <a:t>could result </a:t>
            </a:r>
            <a:r>
              <a:rPr lang="en-US" altLang="en-US" sz="2000" dirty="0">
                <a:solidFill>
                  <a:srgbClr val="000000"/>
                </a:solidFill>
              </a:rPr>
              <a:t>in water savings in the lower Sundays River catchment </a:t>
            </a:r>
            <a:r>
              <a:rPr lang="en-US" altLang="en-US" sz="2000" dirty="0" smtClean="0">
                <a:solidFill>
                  <a:srgbClr val="000000"/>
                </a:solidFill>
              </a:rPr>
              <a:t>due to reduced spills at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Korhaansdrift</a:t>
            </a:r>
            <a:r>
              <a:rPr lang="en-US" altLang="en-US" sz="2000" dirty="0" smtClean="0">
                <a:solidFill>
                  <a:srgbClr val="000000"/>
                </a:solidFill>
              </a:rPr>
              <a:t> Weir.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 startAt="12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Additional </a:t>
            </a:r>
            <a:r>
              <a:rPr lang="en-US" altLang="en-US" sz="2000" dirty="0">
                <a:solidFill>
                  <a:srgbClr val="000000"/>
                </a:solidFill>
              </a:rPr>
              <a:t>yield will also be created should additional allocations be made to the </a:t>
            </a:r>
            <a:r>
              <a:rPr lang="en-US" altLang="en-US" sz="2000" dirty="0" smtClean="0">
                <a:solidFill>
                  <a:srgbClr val="000000"/>
                </a:solidFill>
              </a:rPr>
              <a:t>NMBM.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 startAt="12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This may influence the potential Lower Sundays River Return Flows Scheme 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216025" y="415925"/>
            <a:ext cx="7329488" cy="8270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Summary of Potential Savings</a:t>
            </a:r>
            <a:endParaRPr lang="en-US" altLang="en-US" sz="4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23523"/>
              </p:ext>
            </p:extLst>
          </p:nvPr>
        </p:nvGraphicFramePr>
        <p:xfrm>
          <a:off x="341313" y="1587500"/>
          <a:ext cx="8502650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262"/>
                <a:gridCol w="4320388"/>
              </a:tblGrid>
              <a:tr h="396291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solidFill>
                            <a:srgbClr val="000000"/>
                          </a:solidFill>
                        </a:rPr>
                        <a:t>Recommended Intervention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1449" marR="9144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solidFill>
                            <a:srgbClr val="000000"/>
                          </a:solidFill>
                        </a:rPr>
                        <a:t>Potential Water Savings (million m</a:t>
                      </a:r>
                      <a:r>
                        <a:rPr lang="en-ZA" sz="2000" baseline="30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ZA" sz="2000" dirty="0" smtClean="0">
                          <a:solidFill>
                            <a:srgbClr val="000000"/>
                          </a:solidFill>
                        </a:rPr>
                        <a:t>/a)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1449" marR="91449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01146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Reduced operational losses at Elandsdrift Weir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Maximum of 33</a:t>
                      </a:r>
                      <a:r>
                        <a:rPr lang="en-ZA" sz="2000" baseline="0" dirty="0" smtClean="0"/>
                        <a:t> – will likely be less than this in practise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146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Clearing of vegetation along GFRWUA earth canals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4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146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Lining of “hot spot” priority canal sections in the GFRWUA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Not quantified – needs further investigation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0855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Rehabilitation of Darlington</a:t>
                      </a:r>
                      <a:r>
                        <a:rPr lang="en-ZA" sz="2000" baseline="0" dirty="0" smtClean="0"/>
                        <a:t> Dam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000" baseline="0" dirty="0" smtClean="0"/>
                        <a:t>Could save up to 18 by reducing spills at </a:t>
                      </a:r>
                      <a:r>
                        <a:rPr lang="en-ZA" sz="2000" baseline="0" dirty="0" err="1" smtClean="0"/>
                        <a:t>Korhaansdrift</a:t>
                      </a:r>
                      <a:endParaRPr lang="en-ZA" sz="20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2000" baseline="0" dirty="0" smtClean="0"/>
                        <a:t>Raising of dam could lead to additional HFY to NMBM of max 10</a:t>
                      </a:r>
                      <a:endParaRPr lang="en-GB" sz="2000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291"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Estimated total potential savings:</a:t>
                      </a:r>
                      <a:endParaRPr lang="en-GB" sz="2000" b="1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b="1" dirty="0" smtClean="0"/>
                        <a:t>15 – 30 million m</a:t>
                      </a:r>
                      <a:r>
                        <a:rPr lang="en-ZA" sz="2000" b="1" baseline="30000" dirty="0" smtClean="0"/>
                        <a:t>3</a:t>
                      </a:r>
                      <a:r>
                        <a:rPr lang="en-ZA" sz="2000" b="1" dirty="0" smtClean="0"/>
                        <a:t>/a</a:t>
                      </a:r>
                      <a:endParaRPr lang="en-GB" sz="2000" b="1" dirty="0"/>
                    </a:p>
                  </a:txBody>
                  <a:tcPr marL="91449" marR="9144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0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1956816"/>
            <a:ext cx="6383337" cy="2267712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12.2 Potential future 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 River 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allocations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41388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5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Potential additional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Orange River water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allocations</a:t>
            </a:r>
          </a:p>
        </p:txBody>
      </p: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1619250" y="1593850"/>
            <a:ext cx="718185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The total water savings which could potentially be reallocated to the NMBM, should all of the final recommended WUE options be successfully implemented, may amount to </a:t>
            </a:r>
            <a:r>
              <a:rPr lang="en-AU" b="1" dirty="0" smtClean="0"/>
              <a:t>18</a:t>
            </a:r>
            <a:r>
              <a:rPr lang="en-GB" b="1" dirty="0" smtClean="0"/>
              <a:t> million m</a:t>
            </a:r>
            <a:r>
              <a:rPr lang="en-GB" b="1" baseline="30000" dirty="0" smtClean="0"/>
              <a:t>3</a:t>
            </a:r>
            <a:r>
              <a:rPr lang="en-GB" b="1" dirty="0" smtClean="0"/>
              <a:t>/a</a:t>
            </a:r>
            <a:r>
              <a:rPr lang="en-GB" dirty="0" smtClean="0"/>
              <a:t> (</a:t>
            </a:r>
            <a:r>
              <a:rPr lang="en-GB" b="1" dirty="0" smtClean="0"/>
              <a:t>50 </a:t>
            </a:r>
            <a:r>
              <a:rPr lang="en-AU" b="1" dirty="0" smtClean="0"/>
              <a:t>Mℓ/day</a:t>
            </a:r>
            <a:r>
              <a:rPr lang="en-GB" dirty="0" smtClean="0"/>
              <a:t>) – prelim assumption.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This is equivalent to the difference between the average flow and peak flow of the </a:t>
            </a:r>
            <a:r>
              <a:rPr lang="en-GB" dirty="0" err="1" smtClean="0"/>
              <a:t>Nooitgedagt</a:t>
            </a:r>
            <a:r>
              <a:rPr lang="en-GB" dirty="0" smtClean="0"/>
              <a:t> Low-Level Scheme Phase 3, i.e. 210 – 160 = 50 M</a:t>
            </a:r>
            <a:r>
              <a:rPr lang="en-AU" dirty="0" smtClean="0"/>
              <a:t>ℓ/day.</a:t>
            </a:r>
          </a:p>
          <a:p>
            <a:pPr algn="ctr">
              <a:spcAft>
                <a:spcPts val="500"/>
              </a:spcAft>
              <a:defRPr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1719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Design Water Requirements</a:t>
            </a:r>
            <a:b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3600" dirty="0" smtClean="0"/>
          </a:p>
        </p:txBody>
      </p: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1619250" y="1212850"/>
            <a:ext cx="713422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This is </a:t>
            </a:r>
            <a:r>
              <a:rPr lang="en-GB" b="1" dirty="0" smtClean="0">
                <a:solidFill>
                  <a:srgbClr val="000000"/>
                </a:solidFill>
              </a:rPr>
              <a:t>a preliminary recommendation for a potential reallocation volume to the NMBM</a:t>
            </a:r>
            <a:r>
              <a:rPr lang="en-GB" dirty="0" smtClean="0"/>
              <a:t>, and it is possible that the actual volume that can potentially be reallocated may be lower or higher than these estimates.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It is recommended that a </a:t>
            </a:r>
            <a:r>
              <a:rPr lang="en-GB" b="1" dirty="0" smtClean="0">
                <a:solidFill>
                  <a:srgbClr val="000000"/>
                </a:solidFill>
              </a:rPr>
              <a:t>conservative approach be taken for the preliminary sizing </a:t>
            </a:r>
            <a:r>
              <a:rPr lang="en-GB" dirty="0" smtClean="0"/>
              <a:t>of any potential future bulk water supply or storage infrastructure designed as part of this study, which can be refined once the potential savings are better understood.</a:t>
            </a:r>
          </a:p>
          <a:p>
            <a:pPr>
              <a:spcAft>
                <a:spcPts val="500"/>
              </a:spcAft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80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1" y="2127949"/>
            <a:ext cx="6383337" cy="2252736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8.2 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Feasibility evaluation: Additional 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balancing storage in the LSRGWS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2" y="4560189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6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411413"/>
            <a:ext cx="6383337" cy="1460500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AWSS Status Report</a:t>
            </a:r>
            <a:endParaRPr lang="en-GB" sz="5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03542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0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925638" y="860425"/>
            <a:ext cx="6489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Presentation Content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1783557" y="1791815"/>
            <a:ext cx="677386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800" dirty="0" smtClean="0">
                <a:latin typeface="+mn-lt"/>
              </a:rPr>
              <a:t>Water availability and requirements</a:t>
            </a:r>
          </a:p>
          <a:p>
            <a:pPr eaLnBrk="1" hangingPunct="1">
              <a:lnSpc>
                <a:spcPct val="125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800" dirty="0" smtClean="0">
                <a:latin typeface="+mn-lt"/>
              </a:rPr>
              <a:t>Interventions</a:t>
            </a:r>
          </a:p>
          <a:p>
            <a:pPr eaLnBrk="1" hangingPunct="1">
              <a:lnSpc>
                <a:spcPct val="125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800" dirty="0" smtClean="0">
                <a:latin typeface="+mn-lt"/>
              </a:rPr>
              <a:t>Scenario planning</a:t>
            </a:r>
          </a:p>
          <a:p>
            <a:pPr eaLnBrk="1" hangingPunct="1">
              <a:lnSpc>
                <a:spcPct val="125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2800" dirty="0" smtClean="0">
              <a:latin typeface="+mn-lt"/>
            </a:endParaRPr>
          </a:p>
          <a:p>
            <a:pPr eaLnBrk="1" hangingPunct="1">
              <a:lnSpc>
                <a:spcPct val="125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2800" dirty="0"/>
          </a:p>
          <a:p>
            <a:pPr eaLnBrk="1" hangingPunct="1">
              <a:lnSpc>
                <a:spcPct val="125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88" y="3256508"/>
            <a:ext cx="3657110" cy="243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711302"/>
            <a:ext cx="6383337" cy="1160611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Z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</a:t>
            </a:r>
            <a:endParaRPr lang="en-ZA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04812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81881" y="514185"/>
            <a:ext cx="74279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2">
                    <a:lumMod val="25000"/>
                  </a:schemeClr>
                </a:solidFill>
              </a:rPr>
              <a:t>Priority classes for different category water users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1350"/>
              </p:ext>
            </p:extLst>
          </p:nvPr>
        </p:nvGraphicFramePr>
        <p:xfrm>
          <a:off x="1650874" y="2272787"/>
          <a:ext cx="7289926" cy="2404392"/>
        </p:xfrm>
        <a:graphic>
          <a:graphicData uri="http://schemas.openxmlformats.org/drawingml/2006/table">
            <a:tbl>
              <a:tblPr firstRow="1" firstCol="1" bandRow="1"/>
              <a:tblGrid>
                <a:gridCol w="1740912"/>
                <a:gridCol w="1382233"/>
                <a:gridCol w="1339702"/>
                <a:gridCol w="1414130"/>
                <a:gridCol w="1412949"/>
              </a:tblGrid>
              <a:tr h="3449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% of the water requirement to be supplied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99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1: </a:t>
                      </a:r>
                      <a:r>
                        <a:rPr lang="en-AU" sz="1400" b="1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(99%)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1: 50 year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(98%)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1: 10 year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(90%)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1: 5 year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(80%)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29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Irrigation Gamtoos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Irrigation Other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Urban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Losses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Environmental 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36195" anchor="ctr">
                    <a:lnL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50874" y="5011271"/>
            <a:ext cx="7289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dirty="0" err="1" smtClean="0"/>
              <a:t>Algoa</a:t>
            </a:r>
            <a:r>
              <a:rPr lang="en-ZA" sz="2200" dirty="0" smtClean="0"/>
              <a:t> Operating Analysis 2017 noted that it is preferable that all irrigators receive the same priority water throughout the AWSS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55626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Groundwater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54574"/>
              </p:ext>
            </p:extLst>
          </p:nvPr>
        </p:nvGraphicFramePr>
        <p:xfrm>
          <a:off x="1083469" y="2122488"/>
          <a:ext cx="7297737" cy="3503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3511"/>
                <a:gridCol w="1801070"/>
                <a:gridCol w="1801070"/>
                <a:gridCol w="1802086"/>
              </a:tblGrid>
              <a:tr h="6370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Groundwater intervention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Lower estimate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(million m</a:t>
                      </a:r>
                      <a:r>
                        <a:rPr lang="en-GB" sz="20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/a)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Upper estimate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(million m</a:t>
                      </a:r>
                      <a:r>
                        <a:rPr lang="en-GB" sz="20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/a)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Assumed yield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(million m</a:t>
                      </a:r>
                      <a:r>
                        <a:rPr lang="en-GB" sz="20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/a)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Coega Fault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Churchill Dam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Moregrove Fault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Bushy Park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Jeffreys Arch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Van Stadens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Gamtoos Valley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Kruisrivier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23.2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35.6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30.5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12888" y="1371600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Summary of potential groundwater yields: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2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772794" y="1455588"/>
            <a:ext cx="6908099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600"/>
              </a:spcAft>
            </a:pPr>
            <a:r>
              <a:rPr lang="en-GB" sz="2800" dirty="0" smtClean="0">
                <a:latin typeface="+mn-lt"/>
              </a:rPr>
              <a:t>Change: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Transferred Orange River water: yield increased as completion of the Phase 2 of the </a:t>
            </a:r>
            <a:r>
              <a:rPr lang="en-US" altLang="en-US" dirty="0" err="1" smtClean="0">
                <a:latin typeface="+mn-lt"/>
              </a:rPr>
              <a:t>Nooitgedagt</a:t>
            </a:r>
            <a:r>
              <a:rPr lang="en-US" altLang="en-US" dirty="0" smtClean="0">
                <a:latin typeface="+mn-lt"/>
              </a:rPr>
              <a:t> Low Level Scheme, </a:t>
            </a:r>
            <a:r>
              <a:rPr lang="en-US" altLang="en-US" dirty="0">
                <a:latin typeface="+mn-lt"/>
              </a:rPr>
              <a:t>from 32.9 million </a:t>
            </a:r>
            <a:r>
              <a:rPr lang="en-US" altLang="en-US" dirty="0" smtClean="0">
                <a:latin typeface="+mn-lt"/>
              </a:rPr>
              <a:t>m</a:t>
            </a:r>
            <a:r>
              <a:rPr lang="en-US" altLang="en-US" baseline="30000" dirty="0" smtClean="0">
                <a:latin typeface="+mn-lt"/>
              </a:rPr>
              <a:t>3</a:t>
            </a:r>
            <a:r>
              <a:rPr lang="en-US" altLang="en-US" dirty="0" smtClean="0">
                <a:latin typeface="+mn-lt"/>
              </a:rPr>
              <a:t>/a (90 Ml/d) to 50.0 </a:t>
            </a:r>
            <a:r>
              <a:rPr lang="en-US" altLang="en-US" dirty="0">
                <a:latin typeface="+mn-lt"/>
              </a:rPr>
              <a:t>million </a:t>
            </a:r>
            <a:r>
              <a:rPr lang="en-US" altLang="en-US" dirty="0" smtClean="0">
                <a:latin typeface="+mn-lt"/>
              </a:rPr>
              <a:t>m</a:t>
            </a:r>
            <a:r>
              <a:rPr lang="en-US" altLang="en-US" baseline="30000" dirty="0" smtClean="0">
                <a:latin typeface="+mn-lt"/>
              </a:rPr>
              <a:t>3</a:t>
            </a:r>
            <a:r>
              <a:rPr lang="en-US" altLang="en-US" dirty="0" smtClean="0">
                <a:latin typeface="+mn-lt"/>
              </a:rPr>
              <a:t>/a (137 Ml/d)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WSS water availability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512888" y="1466757"/>
            <a:ext cx="70850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0"/>
              </a:spcAft>
            </a:pPr>
            <a:r>
              <a:rPr lang="en-GB" dirty="0" smtClean="0">
                <a:latin typeface="+mn-lt"/>
              </a:rPr>
              <a:t>Long-term stochastic yields of the </a:t>
            </a:r>
            <a:r>
              <a:rPr lang="en-GB" dirty="0" err="1" smtClean="0">
                <a:latin typeface="+mn-lt"/>
              </a:rPr>
              <a:t>Algoa</a:t>
            </a:r>
            <a:r>
              <a:rPr lang="en-GB" dirty="0" smtClean="0">
                <a:latin typeface="+mn-lt"/>
              </a:rPr>
              <a:t> WSS:</a:t>
            </a:r>
            <a:endParaRPr lang="en-US" alt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Water supply from the </a:t>
            </a: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WSS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57485"/>
              </p:ext>
            </p:extLst>
          </p:nvPr>
        </p:nvGraphicFramePr>
        <p:xfrm>
          <a:off x="774701" y="2238547"/>
          <a:ext cx="7823199" cy="3364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3617"/>
                <a:gridCol w="2234791"/>
                <a:gridCol w="2234791"/>
              </a:tblGrid>
              <a:tr h="344833">
                <a:tc rowSpan="2">
                  <a:txBody>
                    <a:bodyPr/>
                    <a:lstStyle/>
                    <a:p>
                      <a:pPr marL="9017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Sources of supply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1 in 50 year yield or existing allocation/use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60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 (million m</a:t>
                      </a:r>
                      <a:r>
                        <a:rPr lang="en-ZA" sz="1800" baseline="30000">
                          <a:effectLst/>
                        </a:rPr>
                        <a:t>3</a:t>
                      </a:r>
                      <a:r>
                        <a:rPr lang="en-ZA" sz="1800">
                          <a:effectLst/>
                        </a:rPr>
                        <a:t>/a)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(Ml/d)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NMBM older dams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3.4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9.3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err="1">
                          <a:effectLst/>
                        </a:rPr>
                        <a:t>Groendal</a:t>
                      </a:r>
                      <a:r>
                        <a:rPr lang="en-ZA" sz="1800" dirty="0">
                          <a:effectLst/>
                        </a:rPr>
                        <a:t> Dam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6.8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18.6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Uitenhage Springs and boreholes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2.2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6.0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Churchill/Impofu dams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43.0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117.8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Kouga/Loerie dams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85.0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232.9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0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Sundays River GWS transfer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50.0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137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</a:rPr>
                        <a:t>Combined Total Yield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6255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</a:rPr>
                        <a:t>190.2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613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</a:rPr>
                        <a:t>521.1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9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339162"/>
            <a:ext cx="6383337" cy="1532751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Z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Use, Requirements and Balance </a:t>
            </a:r>
            <a:endParaRPr lang="en-ZA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04812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1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3621"/>
            <a:ext cx="9154629" cy="4262082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Historical Use from the </a:t>
            </a: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WSS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1479" y="503983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01479" y="2961335"/>
            <a:ext cx="7176977" cy="2078499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625318" y="2617409"/>
            <a:ext cx="4729762" cy="1479103"/>
            <a:chOff x="-1304336" y="270510"/>
            <a:chExt cx="4338709" cy="1250431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-1304336" y="270510"/>
              <a:ext cx="4338709" cy="2705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Average linear </a:t>
              </a:r>
              <a:r>
                <a:rPr kumimoji="0" lang="en-ZA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trendline</a:t>
              </a:r>
              <a:r>
                <a:rPr kumimoji="0" lang="en-ZA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 increase in water use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27022" y="541020"/>
              <a:ext cx="252703" cy="979921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</p:spPr>
        </p:cxnSp>
      </p:grpSp>
      <p:sp>
        <p:nvSpPr>
          <p:cNvPr id="14" name="Rectangle 13"/>
          <p:cNvSpPr/>
          <p:nvPr/>
        </p:nvSpPr>
        <p:spPr>
          <a:xfrm>
            <a:off x="1625318" y="1239930"/>
            <a:ext cx="3203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 Narrow" panose="020B0606020202030204" pitchFamily="34" charset="0"/>
              </a:rPr>
              <a:t>% linear growth pa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3.4%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6105" y="1231737"/>
            <a:ext cx="3355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Trendline</a:t>
            </a:r>
            <a:r>
              <a:rPr lang="en-GB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growth </a:t>
            </a:r>
            <a:r>
              <a:rPr lang="en-GB" b="1" dirty="0">
                <a:solidFill>
                  <a:srgbClr val="0070C0"/>
                </a:solidFill>
                <a:latin typeface="Arial Narrow" panose="020B0606020202030204" pitchFamily="34" charset="0"/>
              </a:rPr>
              <a:t>pa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2.4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</a:rPr>
              <a:t>%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2">
                    <a:lumMod val="25000"/>
                  </a:schemeClr>
                </a:solidFill>
              </a:rPr>
              <a:t>Historical Use from the </a:t>
            </a:r>
            <a:r>
              <a:rPr lang="en-US" sz="3400" b="1" dirty="0" err="1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US" sz="3400" b="1" dirty="0">
                <a:solidFill>
                  <a:schemeClr val="bg2">
                    <a:lumMod val="25000"/>
                  </a:schemeClr>
                </a:solidFill>
              </a:rPr>
              <a:t> WSS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54" y="1655245"/>
            <a:ext cx="9287269" cy="42742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4402" y="5113967"/>
            <a:ext cx="226242" cy="20267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687521" y="5113968"/>
            <a:ext cx="226242" cy="20267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260187" y="5138538"/>
            <a:ext cx="226242" cy="20267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859166" y="5138539"/>
            <a:ext cx="226242" cy="20267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853182" y="5146248"/>
            <a:ext cx="226242" cy="20267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993742" y="4596455"/>
            <a:ext cx="226242" cy="20267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219984" y="4543906"/>
            <a:ext cx="891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latin typeface="Arial Narrow" panose="020B0606020202030204" pitchFamily="34" charset="0"/>
              </a:rPr>
              <a:t>Drought</a:t>
            </a:r>
            <a:endParaRPr lang="en-GB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Selected Options for Investigation</a:t>
            </a:r>
            <a:b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4000" dirty="0" smtClean="0"/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1619250" y="1163638"/>
            <a:ext cx="73914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1500"/>
              </a:spcAft>
              <a:buFont typeface="Calibri" panose="020F0502020204030204" pitchFamily="34" charset="0"/>
              <a:buAutoNum type="arabicPeriod"/>
            </a:pPr>
            <a:r>
              <a:rPr lang="en-US" altLang="en-US"/>
              <a:t>Construction of a larger dam near the present Scheepersvlakte Dam site and integrate this dam with the existing gravity pipeline to the Nooitgedagt WTW.</a:t>
            </a:r>
          </a:p>
          <a:p>
            <a:pPr>
              <a:spcAft>
                <a:spcPts val="1500"/>
              </a:spcAft>
              <a:buFont typeface="Calibri" panose="020F0502020204030204" pitchFamily="34" charset="0"/>
              <a:buAutoNum type="arabicPeriod"/>
            </a:pPr>
            <a:r>
              <a:rPr lang="en-US" altLang="en-US"/>
              <a:t>Construct a large balancing dam on the right bank near the Nooitgedagt WTW.</a:t>
            </a:r>
          </a:p>
        </p:txBody>
      </p:sp>
    </p:spTree>
    <p:extLst>
      <p:ext uri="{BB962C8B-B14F-4D97-AF65-F5344CB8AC3E}">
        <p14:creationId xmlns:p14="http://schemas.microsoft.com/office/powerpoint/2010/main" val="36070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8766"/>
            <a:ext cx="9175150" cy="4934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2016/17 Use from the </a:t>
            </a: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WSS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6732" y="5745395"/>
            <a:ext cx="3377018" cy="44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AU" sz="2000" b="1" dirty="0" smtClean="0">
                <a:ea typeface="Arial" panose="020B0604020202020204" pitchFamily="34" charset="0"/>
              </a:rPr>
              <a:t>TOTAL</a:t>
            </a:r>
            <a:r>
              <a:rPr lang="en-AU" sz="2000" b="1" dirty="0">
                <a:ea typeface="Arial" panose="020B0604020202020204" pitchFamily="34" charset="0"/>
              </a:rPr>
              <a:t> </a:t>
            </a:r>
            <a:r>
              <a:rPr lang="en-AU" sz="2000" b="1" dirty="0" smtClean="0">
                <a:ea typeface="Arial" panose="020B0604020202020204" pitchFamily="34" charset="0"/>
              </a:rPr>
              <a:t>  174.4 </a:t>
            </a:r>
            <a:r>
              <a:rPr lang="en-AU" sz="2000" b="1" dirty="0">
                <a:ea typeface="Arial" panose="020B0604020202020204" pitchFamily="34" charset="0"/>
              </a:rPr>
              <a:t>million m</a:t>
            </a:r>
            <a:r>
              <a:rPr lang="en-AU" sz="2000" b="1" baseline="30000" dirty="0">
                <a:latin typeface="Arial Bold" panose="020B0704020202020204" pitchFamily="34" charset="0"/>
                <a:ea typeface="Arial" panose="020B0604020202020204" pitchFamily="34" charset="0"/>
              </a:rPr>
              <a:t>3</a:t>
            </a:r>
            <a:r>
              <a:rPr lang="en-AU" sz="2000" b="1" dirty="0">
                <a:ea typeface="Arial" panose="020B0604020202020204" pitchFamily="34" charset="0"/>
              </a:rPr>
              <a:t>/a</a:t>
            </a:r>
            <a:endParaRPr lang="en-GB" sz="20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2016/17 Use from the </a:t>
            </a: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Algoa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WSS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9512" y="1240488"/>
            <a:ext cx="1666600" cy="446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AU" sz="2000" b="1" dirty="0" smtClean="0">
                <a:ea typeface="Arial" panose="020B0604020202020204" pitchFamily="34" charset="0"/>
              </a:rPr>
              <a:t>million </a:t>
            </a:r>
            <a:r>
              <a:rPr lang="en-AU" sz="2000" b="1" dirty="0">
                <a:ea typeface="Arial" panose="020B0604020202020204" pitchFamily="34" charset="0"/>
              </a:rPr>
              <a:t>m</a:t>
            </a:r>
            <a:r>
              <a:rPr lang="en-AU" sz="2000" b="1" baseline="30000" dirty="0">
                <a:latin typeface="Arial Bold" panose="020B0704020202020204" pitchFamily="34" charset="0"/>
                <a:ea typeface="Arial" panose="020B0604020202020204" pitchFamily="34" charset="0"/>
              </a:rPr>
              <a:t>3</a:t>
            </a:r>
            <a:r>
              <a:rPr lang="en-AU" sz="2000" b="1" dirty="0">
                <a:ea typeface="Arial" panose="020B0604020202020204" pitchFamily="34" charset="0"/>
              </a:rPr>
              <a:t>/a</a:t>
            </a:r>
            <a:endParaRPr lang="en-GB" sz="2000" dirty="0">
              <a:effectLst/>
              <a:ea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83528"/>
              </p:ext>
            </p:extLst>
          </p:nvPr>
        </p:nvGraphicFramePr>
        <p:xfrm>
          <a:off x="0" y="1791096"/>
          <a:ext cx="9144000" cy="151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289115"/>
                <a:gridCol w="914400"/>
                <a:gridCol w="1225485"/>
              </a:tblGrid>
              <a:tr h="9898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smtClean="0">
                          <a:effectLst/>
                        </a:rPr>
                        <a:t>NMBM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err="1">
                          <a:effectLst/>
                        </a:rPr>
                        <a:t>Kouga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</a:rPr>
                        <a:t>LM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Hankie &amp; </a:t>
                      </a:r>
                      <a:r>
                        <a:rPr lang="en-GB" sz="1800" b="1" u="none" strike="noStrike" dirty="0" err="1">
                          <a:effectLst/>
                        </a:rPr>
                        <a:t>Patensie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smtClean="0">
                          <a:effectLst/>
                        </a:rPr>
                        <a:t>GIB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err="1">
                          <a:effectLst/>
                        </a:rPr>
                        <a:t>Groendal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</a:rPr>
                        <a:t>irrigation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err="1">
                          <a:effectLst/>
                        </a:rPr>
                        <a:t>Impofu</a:t>
                      </a:r>
                      <a:r>
                        <a:rPr lang="en-GB" sz="1800" b="1" u="none" strike="noStrike" dirty="0">
                          <a:effectLst/>
                        </a:rPr>
                        <a:t> Dam </a:t>
                      </a:r>
                      <a:r>
                        <a:rPr lang="en-GB" sz="1800" b="1" u="none" strike="noStrike" dirty="0" smtClean="0">
                          <a:effectLst/>
                        </a:rPr>
                        <a:t>irrigation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Canal losses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smtClean="0">
                          <a:effectLst/>
                        </a:rPr>
                        <a:t>TOTAL USE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2900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101.26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5.85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1.2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54.1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2.4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2.0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7.6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174.4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72180" y="3827282"/>
            <a:ext cx="2554664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Allocation of 4.5 million m</a:t>
            </a:r>
            <a:r>
              <a:rPr lang="en-ZA" b="1" baseline="30000" dirty="0" smtClean="0">
                <a:solidFill>
                  <a:schemeClr val="bg1"/>
                </a:solidFill>
              </a:rPr>
              <a:t>3</a:t>
            </a:r>
            <a:r>
              <a:rPr lang="en-ZA" b="1" dirty="0" smtClean="0">
                <a:solidFill>
                  <a:schemeClr val="bg1"/>
                </a:solidFill>
              </a:rPr>
              <a:t>/a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809946" y="3309910"/>
            <a:ext cx="862234" cy="517372"/>
          </a:xfrm>
          <a:prstGeom prst="straightConnector1">
            <a:avLst/>
          </a:prstGeom>
          <a:ln w="730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6824" y="5033665"/>
            <a:ext cx="724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smtClean="0"/>
              <a:t>GIB irrigation &amp; canal losses preliminary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dirty="0" err="1" smtClean="0"/>
              <a:t>Coega</a:t>
            </a:r>
            <a:r>
              <a:rPr lang="en-ZA" dirty="0" smtClean="0"/>
              <a:t> IDZ potable use of 0.8 million m</a:t>
            </a:r>
            <a:r>
              <a:rPr lang="en-ZA" baseline="30000" dirty="0" smtClean="0"/>
              <a:t>3</a:t>
            </a:r>
            <a:r>
              <a:rPr lang="en-ZA" dirty="0" smtClean="0"/>
              <a:t>/a estimate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772794" y="1804380"/>
            <a:ext cx="6908099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600"/>
              </a:spcAft>
            </a:pPr>
            <a:r>
              <a:rPr lang="en-GB" sz="2800" dirty="0" smtClean="0">
                <a:latin typeface="+mn-lt"/>
              </a:rPr>
              <a:t>Change: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GIB allocation </a:t>
            </a:r>
            <a:r>
              <a:rPr lang="en-US" altLang="en-US" dirty="0">
                <a:latin typeface="+mn-lt"/>
              </a:rPr>
              <a:t>i</a:t>
            </a:r>
            <a:r>
              <a:rPr lang="en-US" altLang="en-US" dirty="0" smtClean="0">
                <a:latin typeface="+mn-lt"/>
              </a:rPr>
              <a:t>ncreased to 60.188 million m</a:t>
            </a:r>
            <a:r>
              <a:rPr lang="en-US" altLang="en-US" baseline="30000" dirty="0" smtClean="0">
                <a:latin typeface="+mn-lt"/>
              </a:rPr>
              <a:t>3</a:t>
            </a:r>
            <a:r>
              <a:rPr lang="en-US" altLang="en-US" dirty="0" smtClean="0">
                <a:latin typeface="+mn-lt"/>
              </a:rPr>
              <a:t>/a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Direct abstraction from dam of 0.496 </a:t>
            </a:r>
            <a:r>
              <a:rPr lang="en-US" altLang="en-US" dirty="0">
                <a:latin typeface="+mn-lt"/>
              </a:rPr>
              <a:t>million </a:t>
            </a:r>
            <a:r>
              <a:rPr lang="en-US" altLang="en-US" dirty="0" smtClean="0">
                <a:latin typeface="+mn-lt"/>
              </a:rPr>
              <a:t>m</a:t>
            </a:r>
            <a:r>
              <a:rPr lang="en-US" altLang="en-US" baseline="30000" dirty="0" smtClean="0">
                <a:latin typeface="+mn-lt"/>
              </a:rPr>
              <a:t>3</a:t>
            </a:r>
            <a:r>
              <a:rPr lang="en-US" altLang="en-US" dirty="0" smtClean="0">
                <a:latin typeface="+mn-lt"/>
              </a:rPr>
              <a:t>/a added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+mn-lt"/>
              </a:rPr>
              <a:t>Still to be updated – was updated to </a:t>
            </a:r>
            <a:r>
              <a:rPr lang="en-US" altLang="en-US" dirty="0">
                <a:latin typeface="+mn-lt"/>
              </a:rPr>
              <a:t>60.05 million m</a:t>
            </a:r>
            <a:r>
              <a:rPr lang="en-US" altLang="en-US" baseline="30000" dirty="0">
                <a:latin typeface="+mn-lt"/>
              </a:rPr>
              <a:t>3</a:t>
            </a:r>
            <a:r>
              <a:rPr lang="en-US" altLang="en-US" dirty="0">
                <a:latin typeface="+mn-lt"/>
              </a:rPr>
              <a:t>/a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Kouga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Dam irrigation water requirements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Water Balance Conclusions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0363" y="1559514"/>
            <a:ext cx="7192962" cy="374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In 2015/16 water use was in excess of availability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This changed in July 2017 with Ph2 of the NLLS becoming operational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2016/17 Water requirements reduced as a result of the drought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(Long-term) water balance surplus of 17.4 million 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m</a:t>
            </a:r>
            <a:r>
              <a:rPr lang="en-US" baseline="30000" dirty="0" smtClean="0">
                <a:latin typeface="+mn-lt"/>
                <a:ea typeface="Arial" panose="020B0604020202020204" pitchFamily="34" charset="0"/>
              </a:rPr>
              <a:t>3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/a 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after implementation of NLLS Ph2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Water use exceeded some allocations, e.g. </a:t>
            </a:r>
            <a:r>
              <a:rPr lang="en-US" dirty="0" err="1" smtClean="0">
                <a:latin typeface="+mn-lt"/>
                <a:ea typeface="Arial" panose="020B0604020202020204" pitchFamily="34" charset="0"/>
              </a:rPr>
              <a:t>Kouga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 LM</a:t>
            </a:r>
            <a:endParaRPr lang="en-US" dirty="0">
              <a:latin typeface="+mn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724912"/>
            <a:ext cx="6383337" cy="1147002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Water Requirements</a:t>
            </a:r>
            <a:endParaRPr lang="en-ZA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04812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685132" y="594344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Water Requirement Scenarios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7949" y="1252499"/>
            <a:ext cx="7427912" cy="382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AU" b="1" dirty="0" smtClean="0">
                <a:latin typeface="+mn-lt"/>
                <a:ea typeface="Arial" panose="020B0604020202020204" pitchFamily="34" charset="0"/>
              </a:rPr>
              <a:t> 8 Water Requirement Scenarios developed - combinations of: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b="1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Low growth of 1% compound growth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b="1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Medium growth of 2.5% / 3.5% linear growth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b="1" dirty="0" err="1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Coega</a:t>
            </a:r>
            <a:r>
              <a:rPr lang="en-AU" sz="2200" b="1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 IDP domestic &amp; industrial water projections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b="1" dirty="0" err="1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Kouga</a:t>
            </a:r>
            <a:r>
              <a:rPr lang="en-AU" sz="2200" b="1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 LM as per ‘All Towns’ &amp; </a:t>
            </a:r>
            <a:r>
              <a:rPr lang="en-AU" sz="2200" b="1" dirty="0" err="1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Thyspunt</a:t>
            </a:r>
            <a:r>
              <a:rPr lang="en-AU" sz="2200" b="1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 NPP estimate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b="1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Implementation of the Reserve</a:t>
            </a:r>
          </a:p>
          <a:p>
            <a:pPr marL="800100" lvl="1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200" b="1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Climate change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AU" b="1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ZA" b="1" dirty="0" smtClean="0">
                <a:latin typeface="+mn-lt"/>
                <a:ea typeface="Arial" panose="020B0604020202020204" pitchFamily="34" charset="0"/>
              </a:rPr>
              <a:t>Base year for projections is 2016/17</a:t>
            </a:r>
          </a:p>
        </p:txBody>
      </p:sp>
    </p:spTree>
    <p:extLst>
      <p:ext uri="{BB962C8B-B14F-4D97-AF65-F5344CB8AC3E}">
        <p14:creationId xmlns:p14="http://schemas.microsoft.com/office/powerpoint/2010/main" val="8920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Coega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IDZ Water Requirements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" y="1334452"/>
            <a:ext cx="8275003" cy="4888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4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3413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Kouga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LM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8938" y="1486972"/>
            <a:ext cx="7368104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Water use exceeds allocation from AWSS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Growth estimates from All Towns Study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New source needed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smtClean="0">
                <a:latin typeface="+mn-lt"/>
              </a:rPr>
              <a:t>Groundwater </a:t>
            </a:r>
            <a:r>
              <a:rPr lang="en-ZA" smtClean="0">
                <a:latin typeface="+mn-lt"/>
              </a:rPr>
              <a:t>implementation strongly </a:t>
            </a:r>
            <a:r>
              <a:rPr lang="en-ZA" dirty="0" smtClean="0">
                <a:latin typeface="+mn-lt"/>
              </a:rPr>
              <a:t>recommended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Uncertainty regarding development of </a:t>
            </a:r>
            <a:r>
              <a:rPr lang="en-ZA" dirty="0" err="1" smtClean="0">
                <a:latin typeface="+mn-lt"/>
              </a:rPr>
              <a:t>Thyspunt</a:t>
            </a:r>
            <a:r>
              <a:rPr lang="en-ZA" dirty="0" smtClean="0">
                <a:latin typeface="+mn-lt"/>
              </a:rPr>
              <a:t> NPP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6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</a:rPr>
              <a:t>Kouga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 LM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85" y="1456661"/>
            <a:ext cx="9161753" cy="50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642616"/>
            <a:ext cx="6383337" cy="1229297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Interventions</a:t>
            </a:r>
            <a:endParaRPr lang="en-GB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04812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8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8788" y="257175"/>
            <a:ext cx="8228012" cy="1143000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Construction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of a larger dam near the present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Scheepersvlakte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Dam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site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2400" dirty="0" smtClean="0"/>
          </a:p>
        </p:txBody>
      </p:sp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458788" y="1249363"/>
            <a:ext cx="8315325" cy="271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The site falls on land being planned for development by the Scheepersvlakte 98 Citrus Development Trust.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 sz="2000"/>
              <a:t>The Trust agreed to co-operate with the DWS and possible future works, should the new dam option be pursued further. </a:t>
            </a:r>
            <a:endParaRPr lang="en-US" altLang="en-US" sz="2000"/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altLang="en-US" sz="2000"/>
              <a:t>The dam will be sized for the combined NMBM balancing capacity of 4 410 </a:t>
            </a:r>
            <a:r>
              <a:rPr lang="en-AU" altLang="en-US" sz="2000"/>
              <a:t>Mℓ (21 days balancing storage) plus the Developer’s required irrigation capacity. 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ZA" alt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8788" y="3965575"/>
          <a:ext cx="8434387" cy="234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937"/>
                <a:gridCol w="4476450"/>
              </a:tblGrid>
              <a:tr h="385859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bg1"/>
                          </a:solidFill>
                        </a:rPr>
                        <a:t>Advantages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bg1"/>
                          </a:solidFill>
                        </a:rPr>
                        <a:t>Disadvantages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958879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Reduced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risk of supply to NMBM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Simplified operations for the LSRWUA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Shared cost with Developer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Simplified integration into existing system (close to ScD)</a:t>
                      </a:r>
                    </a:p>
                  </a:txBody>
                  <a:tcPr marL="91442" marR="91442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Shared with Developer = coordination needed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Potential increase in quantum of algae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Potential compensation for land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Still reliant of existing pipeline = does not improve risk of failure </a:t>
                      </a:r>
                    </a:p>
                  </a:txBody>
                  <a:tcPr marL="91442" marR="91442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2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341313"/>
            <a:ext cx="742791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Interventions Considered for Scenario Planning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8938" y="1486972"/>
            <a:ext cx="7368104" cy="464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WC/WDM: </a:t>
            </a:r>
            <a:r>
              <a:rPr lang="en-ZA" sz="2000" dirty="0" smtClean="0">
                <a:latin typeface="+mn-lt"/>
              </a:rPr>
              <a:t>5%, 10% &amp; 15% savings</a:t>
            </a:r>
            <a:endParaRPr lang="en-ZA" sz="2000" dirty="0">
              <a:latin typeface="+mn-lt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err="1" smtClean="0">
                <a:latin typeface="+mn-lt"/>
              </a:rPr>
              <a:t>Nooitgedagt</a:t>
            </a:r>
            <a:r>
              <a:rPr lang="en-ZA" dirty="0" smtClean="0">
                <a:latin typeface="+mn-lt"/>
              </a:rPr>
              <a:t> </a:t>
            </a:r>
            <a:r>
              <a:rPr lang="en-ZA" dirty="0">
                <a:latin typeface="+mn-lt"/>
              </a:rPr>
              <a:t>Low Level </a:t>
            </a:r>
            <a:r>
              <a:rPr lang="en-ZA" dirty="0" smtClean="0">
                <a:latin typeface="+mn-lt"/>
              </a:rPr>
              <a:t>Scheme, </a:t>
            </a:r>
            <a:r>
              <a:rPr lang="en-ZA" sz="2000" dirty="0">
                <a:latin typeface="+mn-lt"/>
              </a:rPr>
              <a:t>P</a:t>
            </a:r>
            <a:r>
              <a:rPr lang="en-ZA" sz="2000" dirty="0" smtClean="0">
                <a:latin typeface="+mn-lt"/>
              </a:rPr>
              <a:t>hase 3 / Phase 3 full use</a:t>
            </a:r>
            <a:endParaRPr lang="en-ZA" sz="2000" dirty="0">
              <a:latin typeface="+mn-lt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Effluent </a:t>
            </a:r>
            <a:r>
              <a:rPr lang="en-ZA" dirty="0">
                <a:latin typeface="+mn-lt"/>
              </a:rPr>
              <a:t>treated to industrial </a:t>
            </a:r>
            <a:r>
              <a:rPr lang="en-ZA" dirty="0" smtClean="0">
                <a:latin typeface="+mn-lt"/>
              </a:rPr>
              <a:t>and/or potable standards</a:t>
            </a:r>
            <a:endParaRPr lang="en-ZA" dirty="0">
              <a:latin typeface="+mn-lt"/>
            </a:endParaRP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Fish </a:t>
            </a:r>
            <a:r>
              <a:rPr lang="en-ZA" sz="2000" dirty="0">
                <a:solidFill>
                  <a:srgbClr val="0070C0"/>
                </a:solidFill>
                <a:latin typeface="+mn-lt"/>
              </a:rPr>
              <a:t>Water Flats WWTW </a:t>
            </a: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Reuse, </a:t>
            </a:r>
            <a:r>
              <a:rPr lang="en-ZA" sz="2000" dirty="0">
                <a:solidFill>
                  <a:srgbClr val="0070C0"/>
                </a:solidFill>
                <a:latin typeface="+mn-lt"/>
              </a:rPr>
              <a:t>phased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ZA" sz="2000" dirty="0" err="1">
                <a:solidFill>
                  <a:srgbClr val="0070C0"/>
                </a:solidFill>
                <a:latin typeface="+mn-lt"/>
              </a:rPr>
              <a:t>Coega</a:t>
            </a:r>
            <a:r>
              <a:rPr lang="en-ZA" sz="2000" dirty="0">
                <a:solidFill>
                  <a:srgbClr val="0070C0"/>
                </a:solidFill>
                <a:latin typeface="+mn-lt"/>
              </a:rPr>
              <a:t> WWTW </a:t>
            </a: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Reuse, </a:t>
            </a:r>
            <a:r>
              <a:rPr lang="en-ZA" sz="2000" dirty="0">
                <a:solidFill>
                  <a:srgbClr val="0070C0"/>
                </a:solidFill>
                <a:latin typeface="+mn-lt"/>
              </a:rPr>
              <a:t>phased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+mn-lt"/>
              </a:rPr>
              <a:t>Various groundwater schemes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+mn-lt"/>
              </a:rPr>
              <a:t>Lower Sundays River return flows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>
                <a:latin typeface="+mn-lt"/>
              </a:rPr>
              <a:t>Seawater </a:t>
            </a:r>
            <a:r>
              <a:rPr lang="en-ZA" dirty="0" smtClean="0">
                <a:latin typeface="+mn-lt"/>
              </a:rPr>
              <a:t>Desalination: </a:t>
            </a:r>
            <a:r>
              <a:rPr lang="en-ZA" sz="2000" dirty="0" err="1" smtClean="0">
                <a:solidFill>
                  <a:srgbClr val="0070C0"/>
                </a:solidFill>
                <a:latin typeface="+mn-lt"/>
              </a:rPr>
              <a:t>Swartkops</a:t>
            </a: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 sea salt,</a:t>
            </a:r>
            <a:r>
              <a:rPr lang="en-ZA" dirty="0" smtClean="0">
                <a:latin typeface="+mn-lt"/>
              </a:rPr>
              <a:t> </a:t>
            </a:r>
            <a:r>
              <a:rPr lang="en-ZA" sz="2000" dirty="0" smtClean="0">
                <a:solidFill>
                  <a:srgbClr val="0070C0"/>
                </a:solidFill>
                <a:latin typeface="+mn-lt"/>
              </a:rPr>
              <a:t>NMBM (phased) &amp; </a:t>
            </a:r>
            <a:r>
              <a:rPr lang="en-ZA" sz="2000" dirty="0" err="1" smtClean="0">
                <a:solidFill>
                  <a:srgbClr val="0070C0"/>
                </a:solidFill>
                <a:latin typeface="+mn-lt"/>
              </a:rPr>
              <a:t>Thyspunt</a:t>
            </a:r>
            <a:endParaRPr lang="en-ZA" dirty="0">
              <a:latin typeface="+mn-lt"/>
            </a:endParaRP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dirty="0" smtClean="0">
                <a:latin typeface="+mn-lt"/>
              </a:rPr>
              <a:t>Raising </a:t>
            </a:r>
            <a:r>
              <a:rPr lang="en-ZA" dirty="0">
                <a:latin typeface="+mn-lt"/>
              </a:rPr>
              <a:t>of </a:t>
            </a:r>
            <a:r>
              <a:rPr lang="en-ZA" dirty="0" err="1" smtClean="0">
                <a:latin typeface="+mn-lt"/>
              </a:rPr>
              <a:t>Kouga</a:t>
            </a:r>
            <a:r>
              <a:rPr lang="en-ZA" dirty="0" smtClean="0">
                <a:latin typeface="+mn-lt"/>
              </a:rPr>
              <a:t> Dam / </a:t>
            </a:r>
            <a:r>
              <a:rPr lang="en-ZA" dirty="0" err="1" smtClean="0">
                <a:latin typeface="+mn-lt"/>
              </a:rPr>
              <a:t>Guernakop</a:t>
            </a:r>
            <a:r>
              <a:rPr lang="en-ZA" dirty="0" smtClean="0">
                <a:latin typeface="+mn-lt"/>
              </a:rPr>
              <a:t> Dam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4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506413"/>
            <a:ext cx="76311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Changes to Interventions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512888" y="1350566"/>
            <a:ext cx="7631112" cy="260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en-US" altLang="en-US" b="1" dirty="0" smtClean="0">
                <a:latin typeface="+mn-lt"/>
              </a:rPr>
              <a:t>Further </a:t>
            </a:r>
            <a:r>
              <a:rPr lang="en-US" altLang="en-US" b="1" dirty="0">
                <a:latin typeface="+mn-lt"/>
              </a:rPr>
              <a:t>allocation of Orange River water to NMBM</a:t>
            </a:r>
          </a:p>
          <a:p>
            <a:pPr marL="800100" lvl="1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 smtClean="0">
                <a:latin typeface="+mn-lt"/>
              </a:rPr>
              <a:t>NLLS Phase 3 full use included – yield of 18.25 million m</a:t>
            </a:r>
            <a:r>
              <a:rPr lang="en-US" altLang="en-US" sz="2200" baseline="30000" dirty="0" smtClean="0">
                <a:latin typeface="+mn-lt"/>
              </a:rPr>
              <a:t>3</a:t>
            </a:r>
            <a:r>
              <a:rPr lang="en-US" altLang="en-US" sz="2200" dirty="0" smtClean="0">
                <a:latin typeface="+mn-lt"/>
              </a:rPr>
              <a:t>/a (50 Ml/d)</a:t>
            </a:r>
          </a:p>
          <a:p>
            <a:pPr eaLnBrk="1" hangingPunct="1">
              <a:lnSpc>
                <a:spcPct val="15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en-US" altLang="en-US" b="1" dirty="0" smtClean="0">
                <a:latin typeface="+mn-lt"/>
              </a:rPr>
              <a:t>Seawater </a:t>
            </a:r>
            <a:r>
              <a:rPr lang="en-US" altLang="en-US" b="1" dirty="0">
                <a:latin typeface="+mn-lt"/>
              </a:rPr>
              <a:t>Desalination</a:t>
            </a:r>
          </a:p>
          <a:p>
            <a:pPr marL="800100" lvl="1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2200" dirty="0" err="1" smtClean="0">
                <a:latin typeface="+mn-lt"/>
              </a:rPr>
              <a:t>Swartkops</a:t>
            </a:r>
            <a:r>
              <a:rPr lang="en-US" altLang="en-US" sz="2200" dirty="0" smtClean="0">
                <a:latin typeface="+mn-lt"/>
              </a:rPr>
              <a:t> Sea Salt Desalination included (yield = 5.5 million m</a:t>
            </a:r>
            <a:r>
              <a:rPr lang="en-US" altLang="en-US" sz="2200" baseline="30000" dirty="0" smtClean="0">
                <a:latin typeface="+mn-lt"/>
              </a:rPr>
              <a:t>3</a:t>
            </a:r>
            <a:r>
              <a:rPr lang="en-US" altLang="en-US" sz="2200" dirty="0" smtClean="0">
                <a:latin typeface="+mn-lt"/>
              </a:rPr>
              <a:t>/a)</a:t>
            </a:r>
            <a:endParaRPr lang="en-US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1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706624"/>
            <a:ext cx="6383337" cy="1165289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Planning</a:t>
            </a:r>
            <a:endParaRPr lang="en-GB" sz="4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04812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9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2888" y="480566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Scenarios Developed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2888" y="1368594"/>
            <a:ext cx="7427912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sz="1800" b="1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panose="020B0604020202020204" pitchFamily="34" charset="0"/>
              </a:rPr>
              <a:t>Industrial</a:t>
            </a: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 Water </a:t>
            </a:r>
            <a:r>
              <a:rPr lang="en-AU" sz="1800" b="1" dirty="0">
                <a:latin typeface="+mn-lt"/>
                <a:ea typeface="Arial" panose="020B0604020202020204" pitchFamily="34" charset="0"/>
              </a:rPr>
              <a:t>R</a:t>
            </a: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equirements</a:t>
            </a:r>
            <a:endParaRPr lang="en-AU" sz="1800" dirty="0">
              <a:latin typeface="+mn-lt"/>
              <a:ea typeface="Arial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Low </a:t>
            </a:r>
            <a:r>
              <a:rPr lang="en-AU" sz="1800" b="1" dirty="0">
                <a:latin typeface="+mn-lt"/>
                <a:ea typeface="Arial" panose="020B0604020202020204" pitchFamily="34" charset="0"/>
              </a:rPr>
              <a:t>Growth including </a:t>
            </a:r>
            <a:r>
              <a:rPr lang="en-AU" sz="1800" b="1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b="1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: 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1% compound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sz="1800" dirty="0" err="1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High </a:t>
            </a:r>
            <a:r>
              <a:rPr lang="en-AU" sz="1800" b="1" dirty="0">
                <a:latin typeface="+mn-lt"/>
                <a:ea typeface="Arial" panose="020B0604020202020204" pitchFamily="34" charset="0"/>
              </a:rPr>
              <a:t>Growth </a:t>
            </a:r>
            <a:r>
              <a:rPr lang="en-AU" sz="1800" b="1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(Reference): 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3.5% linear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sz="1800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High </a:t>
            </a:r>
            <a:r>
              <a:rPr lang="en-AU" sz="1800" b="1" dirty="0">
                <a:latin typeface="+mn-lt"/>
                <a:ea typeface="Arial" panose="020B0604020202020204" pitchFamily="34" charset="0"/>
              </a:rPr>
              <a:t>Growth </a:t>
            </a:r>
            <a:r>
              <a:rPr lang="en-AU" sz="1800" b="1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  <a:r>
              <a:rPr lang="en-AU" sz="1800" b="1" dirty="0">
                <a:latin typeface="+mn-lt"/>
                <a:ea typeface="Arial" panose="020B0604020202020204" pitchFamily="34" charset="0"/>
              </a:rPr>
              <a:t> without WC/WDM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: 3.5% linear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sz="1800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(no efficiency saving from WC/WDM)</a:t>
            </a:r>
            <a:endParaRPr lang="en-AU" sz="1800" b="1" dirty="0" smtClean="0">
              <a:latin typeface="+mn-lt"/>
              <a:ea typeface="Arial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sz="1800" b="1" dirty="0" smtClean="0">
                <a:latin typeface="+mn-lt"/>
                <a:ea typeface="Arial" panose="020B0604020202020204" pitchFamily="34" charset="0"/>
              </a:rPr>
              <a:t>Increased </a:t>
            </a:r>
            <a:r>
              <a:rPr lang="en-US" sz="1800" b="1" dirty="0">
                <a:latin typeface="+mn-lt"/>
                <a:ea typeface="Arial" panose="020B0604020202020204" pitchFamily="34" charset="0"/>
              </a:rPr>
              <a:t>supply to </a:t>
            </a:r>
            <a:r>
              <a:rPr lang="en-US" sz="1800" b="1" dirty="0" err="1">
                <a:latin typeface="+mn-lt"/>
                <a:ea typeface="Arial" panose="020B0604020202020204" pitchFamily="34" charset="0"/>
              </a:rPr>
              <a:t>Kouga</a:t>
            </a:r>
            <a:r>
              <a:rPr lang="en-US" sz="1800" b="1" dirty="0">
                <a:latin typeface="+mn-lt"/>
                <a:ea typeface="Arial" panose="020B0604020202020204" pitchFamily="34" charset="0"/>
              </a:rPr>
              <a:t> </a:t>
            </a:r>
            <a:r>
              <a:rPr lang="en-US" sz="1800" b="1" dirty="0" smtClean="0">
                <a:latin typeface="+mn-lt"/>
                <a:ea typeface="Arial" panose="020B0604020202020204" pitchFamily="34" charset="0"/>
              </a:rPr>
              <a:t>LM</a:t>
            </a:r>
            <a:r>
              <a:rPr lang="en-US" sz="1800" dirty="0" smtClean="0">
                <a:latin typeface="+mn-lt"/>
                <a:ea typeface="Arial" panose="020B0604020202020204" pitchFamily="34" charset="0"/>
              </a:rPr>
              <a:t>:</a:t>
            </a:r>
            <a:r>
              <a:rPr lang="en-US" sz="1800" b="1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3.5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% linear growth + </a:t>
            </a:r>
            <a:r>
              <a:rPr lang="en-AU" sz="1800" dirty="0" err="1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, including increased supply to </a:t>
            </a:r>
            <a:r>
              <a:rPr lang="en-AU" sz="1800" dirty="0" err="1" smtClean="0">
                <a:latin typeface="+mn-lt"/>
                <a:ea typeface="Arial" panose="020B0604020202020204" pitchFamily="34" charset="0"/>
              </a:rPr>
              <a:t>Kouga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LM</a:t>
            </a:r>
            <a:endParaRPr lang="en-GB" sz="1800" dirty="0">
              <a:latin typeface="+mn-lt"/>
              <a:ea typeface="Arial" panose="020B0604020202020204" pitchFamily="34" charset="0"/>
            </a:endParaRPr>
          </a:p>
          <a:p>
            <a:pPr marL="228600" marR="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sz="1800" b="1" dirty="0">
                <a:latin typeface="+mn-lt"/>
                <a:ea typeface="Arial" panose="020B0604020202020204" pitchFamily="34" charset="0"/>
              </a:rPr>
              <a:t>High Growth including </a:t>
            </a:r>
            <a:r>
              <a:rPr lang="en-AU" sz="1800" b="1" dirty="0" err="1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: 3.5% linear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sz="1800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 and </a:t>
            </a:r>
            <a:r>
              <a:rPr lang="en-AU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Arial" panose="020B0604020202020204" pitchFamily="34" charset="0"/>
              </a:rPr>
              <a:t>industrial </a:t>
            </a:r>
            <a:endParaRPr lang="en-AU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Arial" panose="020B0604020202020204" pitchFamily="34" charset="0"/>
            </a:endParaRPr>
          </a:p>
          <a:p>
            <a:pPr marL="228600" marR="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sz="1800" b="1" dirty="0" smtClean="0">
                <a:latin typeface="+mn-lt"/>
                <a:ea typeface="Arial" panose="020B0604020202020204" pitchFamily="34" charset="0"/>
              </a:rPr>
              <a:t>Worst </a:t>
            </a:r>
            <a:r>
              <a:rPr lang="en-AU" sz="1800" b="1" dirty="0">
                <a:latin typeface="+mn-lt"/>
                <a:ea typeface="Arial" panose="020B0604020202020204" pitchFamily="34" charset="0"/>
              </a:rPr>
              <a:t>Case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: 3.5% linear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sz="1800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sz="1800" dirty="0">
                <a:solidFill>
                  <a:srgbClr val="0070C0"/>
                </a:solidFill>
                <a:latin typeface="+mn-lt"/>
                <a:ea typeface="Arial" panose="020B0604020202020204" pitchFamily="34" charset="0"/>
              </a:rPr>
              <a:t>potable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 and </a:t>
            </a:r>
            <a:r>
              <a:rPr lang="en-AU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Arial" panose="020B0604020202020204" pitchFamily="34" charset="0"/>
              </a:rPr>
              <a:t>industrial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, with 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climate change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&amp; implementation </a:t>
            </a:r>
            <a:r>
              <a:rPr lang="en-AU" sz="1800" dirty="0">
                <a:latin typeface="+mn-lt"/>
                <a:ea typeface="Arial" panose="020B0604020202020204" pitchFamily="34" charset="0"/>
              </a:rPr>
              <a:t>of the </a:t>
            </a:r>
            <a:r>
              <a:rPr lang="en-AU" sz="1800" dirty="0" smtClean="0">
                <a:latin typeface="+mn-lt"/>
                <a:ea typeface="Arial" panose="020B0604020202020204" pitchFamily="34" charset="0"/>
              </a:rPr>
              <a:t>Reserve</a:t>
            </a:r>
            <a:endParaRPr lang="en-GB" sz="18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15469" y="731404"/>
            <a:ext cx="2015313" cy="7294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41042" y="731404"/>
            <a:ext cx="219975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AU" sz="1800" dirty="0" smtClean="0">
                <a:ea typeface="Arial" panose="020B0604020202020204" pitchFamily="34" charset="0"/>
              </a:rPr>
              <a:t>Scenario Planning up to 2042</a:t>
            </a:r>
            <a:endParaRPr lang="en-AU" sz="1800" b="1" dirty="0" smtClean="0">
              <a:latin typeface="+mn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846"/>
            <a:ext cx="9217554" cy="5480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Coega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Industrial Water Requirements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519916" y="2335838"/>
            <a:ext cx="6242858" cy="3242930"/>
            <a:chOff x="0" y="0"/>
            <a:chExt cx="4213758" cy="2149475"/>
          </a:xfrm>
        </p:grpSpPr>
        <p:sp>
          <p:nvSpPr>
            <p:cNvPr id="26" name="Text Box 332"/>
            <p:cNvSpPr txBox="1">
              <a:spLocks noChangeArrowheads="1"/>
            </p:cNvSpPr>
            <p:nvPr/>
          </p:nvSpPr>
          <p:spPr bwMode="auto">
            <a:xfrm>
              <a:off x="1653235" y="892454"/>
              <a:ext cx="2518410" cy="1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 WWTW Industrial Reuse Ph 2 Ind</a:t>
              </a:r>
              <a:endParaRPr lang="en-GB" sz="16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Text Box 333"/>
            <p:cNvSpPr txBox="1">
              <a:spLocks noChangeArrowheads="1"/>
            </p:cNvSpPr>
            <p:nvPr/>
          </p:nvSpPr>
          <p:spPr bwMode="auto">
            <a:xfrm>
              <a:off x="1513510" y="1119959"/>
              <a:ext cx="2677795" cy="148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</a:t>
              </a:r>
              <a:r>
                <a:rPr lang="en-ZA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WWTW Industrial Reuse </a:t>
              </a:r>
              <a:r>
                <a:rPr lang="en-ZA" sz="1200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</a:t>
              </a:r>
              <a:r>
                <a:rPr lang="en-ZA" sz="12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2 </a:t>
              </a:r>
              <a:r>
                <a:rPr lang="en-ZA" sz="1200" b="1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dom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Text Box 334"/>
            <p:cNvSpPr txBox="1">
              <a:spLocks noChangeArrowheads="1"/>
            </p:cNvSpPr>
            <p:nvPr/>
          </p:nvSpPr>
          <p:spPr bwMode="auto">
            <a:xfrm>
              <a:off x="1741017" y="680313"/>
              <a:ext cx="2443480" cy="16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 WWTW Industrial Reuse Phase 3 dom</a:t>
              </a:r>
              <a:endParaRPr lang="en-GB" sz="16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" name="Text Box 335"/>
            <p:cNvSpPr txBox="1">
              <a:spLocks noChangeArrowheads="1"/>
            </p:cNvSpPr>
            <p:nvPr/>
          </p:nvSpPr>
          <p:spPr bwMode="auto">
            <a:xfrm>
              <a:off x="1821485" y="299923"/>
              <a:ext cx="2369820" cy="17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</a:t>
              </a:r>
              <a:r>
                <a:rPr lang="en-ZA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WWTW Industrial Reuse </a:t>
              </a:r>
              <a:r>
                <a:rPr lang="en-ZA" sz="1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</a:t>
              </a:r>
              <a:r>
                <a:rPr lang="en-ZA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4 </a:t>
              </a:r>
              <a:r>
                <a:rPr lang="en-ZA" sz="12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Ind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Text Box 336"/>
            <p:cNvSpPr txBox="1">
              <a:spLocks noChangeArrowheads="1"/>
            </p:cNvSpPr>
            <p:nvPr/>
          </p:nvSpPr>
          <p:spPr bwMode="auto">
            <a:xfrm>
              <a:off x="1755648" y="1660550"/>
              <a:ext cx="2422525" cy="179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FWF WWTW Industrial Reuse Ph 2</a:t>
              </a:r>
              <a:endParaRPr lang="en-GB" sz="16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Text Box 337"/>
            <p:cNvSpPr txBox="1">
              <a:spLocks noChangeArrowheads="1"/>
            </p:cNvSpPr>
            <p:nvPr/>
          </p:nvSpPr>
          <p:spPr bwMode="auto">
            <a:xfrm>
              <a:off x="1792224" y="2011680"/>
              <a:ext cx="2390775" cy="1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FWF WWTW Industrial Reuse </a:t>
              </a:r>
              <a:r>
                <a:rPr lang="en-ZA" sz="12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Ph</a:t>
              </a:r>
              <a:r>
                <a:rPr lang="en-ZA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1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AutoShape 342"/>
            <p:cNvSpPr>
              <a:spLocks noChangeArrowheads="1"/>
            </p:cNvSpPr>
            <p:nvPr/>
          </p:nvSpPr>
          <p:spPr bwMode="auto">
            <a:xfrm>
              <a:off x="0" y="0"/>
              <a:ext cx="1116330" cy="295275"/>
            </a:xfrm>
            <a:prstGeom prst="wedgeRoundRectCallout">
              <a:avLst>
                <a:gd name="adj1" fmla="val 59726"/>
                <a:gd name="adj2" fmla="val 132565"/>
                <a:gd name="adj3" fmla="val 16667"/>
              </a:avLst>
            </a:prstGeom>
            <a:solidFill>
              <a:srgbClr val="FFFFFF"/>
            </a:solidFill>
            <a:ln w="12700">
              <a:solidFill>
                <a:srgbClr val="404040"/>
              </a:solidFill>
              <a:miter lim="800000"/>
              <a:headEnd/>
              <a:tailEnd/>
            </a:ln>
          </p:spPr>
          <p:txBody>
            <a:bodyPr rot="0" vert="horz" wrap="square" lIns="18000" tIns="10800" rIns="18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AU" sz="1200" b="1" dirty="0" err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</a:t>
              </a:r>
              <a:r>
                <a:rPr lang="en-AU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Industrial water requirements</a:t>
              </a:r>
              <a:endParaRPr lang="en-GB" sz="16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" name="Text Box 334"/>
            <p:cNvSpPr txBox="1">
              <a:spLocks noChangeArrowheads="1"/>
            </p:cNvSpPr>
            <p:nvPr/>
          </p:nvSpPr>
          <p:spPr bwMode="auto">
            <a:xfrm>
              <a:off x="1741017" y="490118"/>
              <a:ext cx="2443480" cy="16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 WWTW Industrial Reuse Ph 3 ind</a:t>
              </a:r>
              <a:endParaRPr lang="en-GB" sz="16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" name="Text Box 334"/>
            <p:cNvSpPr txBox="1">
              <a:spLocks noChangeArrowheads="1"/>
            </p:cNvSpPr>
            <p:nvPr/>
          </p:nvSpPr>
          <p:spPr bwMode="auto">
            <a:xfrm>
              <a:off x="1770278" y="1353312"/>
              <a:ext cx="2443480" cy="16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82880" algn="r">
                <a:lnSpc>
                  <a:spcPct val="115000"/>
                </a:lnSpc>
                <a:spcAft>
                  <a:spcPts val="0"/>
                </a:spcAft>
              </a:pPr>
              <a:r>
                <a:rPr lang="en-ZA" sz="12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Coega WWTW Industrial Reuse Ph 1 dom</a:t>
              </a:r>
              <a:endParaRPr lang="en-GB" sz="16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6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5901"/>
            <a:ext cx="9144000" cy="5328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Low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Growth including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Coega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Potable</a:t>
            </a:r>
          </a:p>
        </p:txBody>
      </p:sp>
      <p:sp>
        <p:nvSpPr>
          <p:cNvPr id="5" name="AutoShape 342"/>
          <p:cNvSpPr>
            <a:spLocks noChangeArrowheads="1"/>
          </p:cNvSpPr>
          <p:nvPr/>
        </p:nvSpPr>
        <p:spPr bwMode="auto">
          <a:xfrm>
            <a:off x="3113805" y="2667786"/>
            <a:ext cx="1653889" cy="697998"/>
          </a:xfrm>
          <a:prstGeom prst="wedgeRoundRectCallout">
            <a:avLst>
              <a:gd name="adj1" fmla="val 59726"/>
              <a:gd name="adj2" fmla="val 132565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 = 1% compound growth + </a:t>
            </a:r>
            <a:r>
              <a:rPr lang="en-AU" sz="12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Coega</a:t>
            </a: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potable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AutoShape 342"/>
          <p:cNvSpPr>
            <a:spLocks noChangeArrowheads="1"/>
          </p:cNvSpPr>
          <p:nvPr/>
        </p:nvSpPr>
        <p:spPr bwMode="auto">
          <a:xfrm>
            <a:off x="4919005" y="3079871"/>
            <a:ext cx="1227749" cy="324068"/>
          </a:xfrm>
          <a:prstGeom prst="wedgeRoundRectCallout">
            <a:avLst>
              <a:gd name="adj1" fmla="val -6782"/>
              <a:gd name="adj2" fmla="val 175343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200" b="1" dirty="0" smtClean="0">
                <a:ea typeface="Arial" panose="020B0604020202020204" pitchFamily="34" charset="0"/>
              </a:rPr>
              <a:t>5% WC/WDM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AutoShape 342"/>
          <p:cNvSpPr>
            <a:spLocks noChangeArrowheads="1"/>
          </p:cNvSpPr>
          <p:nvPr/>
        </p:nvSpPr>
        <p:spPr bwMode="auto">
          <a:xfrm>
            <a:off x="6325527" y="3016785"/>
            <a:ext cx="1227749" cy="324068"/>
          </a:xfrm>
          <a:prstGeom prst="wedgeRoundRectCallout">
            <a:avLst>
              <a:gd name="adj1" fmla="val 20918"/>
              <a:gd name="adj2" fmla="val 210238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200" b="1" dirty="0" smtClean="0">
                <a:ea typeface="Arial" panose="020B0604020202020204" pitchFamily="34" charset="0"/>
              </a:rPr>
              <a:t>5% WC/WDM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57437" y="3819068"/>
            <a:ext cx="6403" cy="107274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15083" y="3428040"/>
            <a:ext cx="0" cy="228058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54419" y="3542069"/>
            <a:ext cx="3177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err="1" smtClean="0"/>
              <a:t>Nooitgedagt</a:t>
            </a:r>
            <a:r>
              <a:rPr lang="en-ZA" sz="1200" b="1" dirty="0" smtClean="0"/>
              <a:t> Low Level Scheme Phase 3</a:t>
            </a:r>
            <a:endParaRPr lang="en-GB" sz="1200" b="1" dirty="0"/>
          </a:p>
        </p:txBody>
      </p:sp>
      <p:sp>
        <p:nvSpPr>
          <p:cNvPr id="19" name="AutoShape 342"/>
          <p:cNvSpPr>
            <a:spLocks noChangeArrowheads="1"/>
          </p:cNvSpPr>
          <p:nvPr/>
        </p:nvSpPr>
        <p:spPr bwMode="auto">
          <a:xfrm>
            <a:off x="6195427" y="2428317"/>
            <a:ext cx="1980385" cy="415724"/>
          </a:xfrm>
          <a:prstGeom prst="wedgeRoundRectCallout">
            <a:avLst>
              <a:gd name="adj1" fmla="val 64728"/>
              <a:gd name="adj2" fmla="val 184587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AU" sz="1200" b="1" dirty="0" smtClean="0">
                <a:ea typeface="Arial" panose="020B0604020202020204" pitchFamily="34" charset="0"/>
              </a:rPr>
              <a:t>Industrial effluent to </a:t>
            </a:r>
            <a:r>
              <a:rPr lang="en-AU" sz="1200" b="1" dirty="0" err="1" smtClean="0">
                <a:ea typeface="Arial" panose="020B0604020202020204" pitchFamily="34" charset="0"/>
              </a:rPr>
              <a:t>Coega</a:t>
            </a:r>
            <a:r>
              <a:rPr lang="en-AU" sz="1200" b="1" dirty="0" smtClean="0">
                <a:ea typeface="Arial" panose="020B0604020202020204" pitchFamily="34" charset="0"/>
              </a:rPr>
              <a:t> – ex-FWF Phase 1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96590" y="3864194"/>
            <a:ext cx="6403" cy="107274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033"/>
            <a:ext cx="9144000" cy="5240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3. 	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High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Growth Potable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Scenario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(Reference)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AutoShape 342"/>
          <p:cNvSpPr>
            <a:spLocks noChangeArrowheads="1"/>
          </p:cNvSpPr>
          <p:nvPr/>
        </p:nvSpPr>
        <p:spPr bwMode="auto">
          <a:xfrm>
            <a:off x="3113805" y="2667786"/>
            <a:ext cx="1653889" cy="697998"/>
          </a:xfrm>
          <a:prstGeom prst="wedgeRoundRectCallout">
            <a:avLst>
              <a:gd name="adj1" fmla="val 61938"/>
              <a:gd name="adj2" fmla="val 120775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 = 3.5% linear growth + </a:t>
            </a:r>
            <a:r>
              <a:rPr lang="en-AU" sz="12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Coega</a:t>
            </a: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potable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AutoShape 342"/>
          <p:cNvSpPr>
            <a:spLocks noChangeArrowheads="1"/>
          </p:cNvSpPr>
          <p:nvPr/>
        </p:nvSpPr>
        <p:spPr bwMode="auto">
          <a:xfrm>
            <a:off x="4845853" y="2878536"/>
            <a:ext cx="1227749" cy="324068"/>
          </a:xfrm>
          <a:prstGeom prst="wedgeRoundRectCallout">
            <a:avLst>
              <a:gd name="adj1" fmla="val 35671"/>
              <a:gd name="adj2" fmla="val 110446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200" b="1" dirty="0" smtClean="0">
                <a:ea typeface="Arial" panose="020B0604020202020204" pitchFamily="34" charset="0"/>
              </a:rPr>
              <a:t>15% WC/WDM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AutoShape 342"/>
          <p:cNvSpPr>
            <a:spLocks noChangeArrowheads="1"/>
          </p:cNvSpPr>
          <p:nvPr/>
        </p:nvSpPr>
        <p:spPr bwMode="auto">
          <a:xfrm>
            <a:off x="6813951" y="2157249"/>
            <a:ext cx="1227749" cy="324068"/>
          </a:xfrm>
          <a:prstGeom prst="wedgeRoundRectCallout">
            <a:avLst>
              <a:gd name="adj1" fmla="val 77521"/>
              <a:gd name="adj2" fmla="val 117124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200" b="1" dirty="0" smtClean="0">
                <a:ea typeface="Arial" panose="020B0604020202020204" pitchFamily="34" charset="0"/>
              </a:rPr>
              <a:t>15% WC/WDM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97880" y="3403939"/>
            <a:ext cx="0" cy="345101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3835" y="2692144"/>
            <a:ext cx="0" cy="372784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51871" y="3823428"/>
            <a:ext cx="3177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err="1" smtClean="0"/>
              <a:t>Nooitgedagt</a:t>
            </a:r>
            <a:r>
              <a:rPr lang="en-ZA" sz="1200" b="1" dirty="0" smtClean="0"/>
              <a:t> Low Level Scheme Phase 3</a:t>
            </a:r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69110" y="3657511"/>
            <a:ext cx="206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Groundwater </a:t>
            </a:r>
            <a:r>
              <a:rPr lang="en-ZA" sz="1200" b="1" dirty="0" err="1" smtClean="0"/>
              <a:t>Coega</a:t>
            </a:r>
            <a:r>
              <a:rPr lang="en-ZA" sz="1200" b="1" dirty="0" smtClean="0"/>
              <a:t> Fault</a:t>
            </a:r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37486" y="3463470"/>
            <a:ext cx="232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Lower Sundays Return Flows</a:t>
            </a:r>
            <a:endParaRPr lang="en-GB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57064" y="3157283"/>
            <a:ext cx="18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NLLS Phase 3 Full Use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2109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569"/>
            <a:ext cx="9144000" cy="5240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High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Growth Potable without WC/WDM</a:t>
            </a:r>
          </a:p>
        </p:txBody>
      </p:sp>
      <p:sp>
        <p:nvSpPr>
          <p:cNvPr id="7" name="AutoShape 342"/>
          <p:cNvSpPr>
            <a:spLocks noChangeArrowheads="1"/>
          </p:cNvSpPr>
          <p:nvPr/>
        </p:nvSpPr>
        <p:spPr bwMode="auto">
          <a:xfrm>
            <a:off x="3158814" y="2584827"/>
            <a:ext cx="1653889" cy="697998"/>
          </a:xfrm>
          <a:prstGeom prst="wedgeRoundRectCallout">
            <a:avLst>
              <a:gd name="adj1" fmla="val 61938"/>
              <a:gd name="adj2" fmla="val 120775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 = 3.5% linear growth + </a:t>
            </a:r>
            <a:r>
              <a:rPr lang="en-AU" sz="12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Coega</a:t>
            </a: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potable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6880" y="3740469"/>
            <a:ext cx="3177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err="1" smtClean="0"/>
              <a:t>Nooitgedagt</a:t>
            </a:r>
            <a:r>
              <a:rPr lang="en-ZA" sz="1200" b="1" dirty="0" smtClean="0"/>
              <a:t> Low Level Scheme Phase 3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14119" y="3574552"/>
            <a:ext cx="206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Groundwater </a:t>
            </a:r>
            <a:r>
              <a:rPr lang="en-ZA" sz="1200" b="1" dirty="0" err="1" smtClean="0"/>
              <a:t>Coega</a:t>
            </a:r>
            <a:r>
              <a:rPr lang="en-ZA" sz="1200" b="1" dirty="0" smtClean="0"/>
              <a:t> Fault</a:t>
            </a:r>
            <a:endParaRPr lang="en-GB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50872" y="3042124"/>
            <a:ext cx="232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Lower Sundays Return Flows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13757" y="3348569"/>
            <a:ext cx="18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NLLS Phase 3 Full Use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67903" y="2620778"/>
            <a:ext cx="1952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5 groundwater schemes</a:t>
            </a:r>
            <a:endParaRPr lang="en-GB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59611" y="2347102"/>
            <a:ext cx="18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Seawater </a:t>
            </a:r>
            <a:r>
              <a:rPr lang="en-ZA" sz="1200" b="1" dirty="0" err="1" smtClean="0"/>
              <a:t>Desal</a:t>
            </a:r>
            <a:r>
              <a:rPr lang="en-ZA" sz="1200" b="1" dirty="0" smtClean="0"/>
              <a:t> </a:t>
            </a:r>
            <a:r>
              <a:rPr lang="en-ZA" sz="1200" b="1" dirty="0" err="1" smtClean="0"/>
              <a:t>Ph</a:t>
            </a:r>
            <a:r>
              <a:rPr lang="en-ZA" sz="1200" b="1" dirty="0" smtClean="0"/>
              <a:t> 1</a:t>
            </a:r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48787" y="2133106"/>
            <a:ext cx="18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Seawater </a:t>
            </a:r>
            <a:r>
              <a:rPr lang="en-ZA" sz="1200" b="1" dirty="0" err="1" smtClean="0"/>
              <a:t>Desal</a:t>
            </a:r>
            <a:r>
              <a:rPr lang="en-ZA" sz="1200" b="1" dirty="0" smtClean="0"/>
              <a:t> </a:t>
            </a:r>
            <a:r>
              <a:rPr lang="en-ZA" sz="1200" b="1" dirty="0" err="1" smtClean="0"/>
              <a:t>Ph</a:t>
            </a:r>
            <a:r>
              <a:rPr lang="en-ZA" sz="1200" b="1" dirty="0" smtClean="0"/>
              <a:t> 2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3323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954" y="1016910"/>
            <a:ext cx="9205954" cy="5276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High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Growth Potable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with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Kouga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LM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AutoShape 342"/>
          <p:cNvSpPr>
            <a:spLocks noChangeArrowheads="1"/>
          </p:cNvSpPr>
          <p:nvPr/>
        </p:nvSpPr>
        <p:spPr bwMode="auto">
          <a:xfrm>
            <a:off x="3360541" y="2058186"/>
            <a:ext cx="1653889" cy="697998"/>
          </a:xfrm>
          <a:prstGeom prst="wedgeRoundRectCallout">
            <a:avLst>
              <a:gd name="adj1" fmla="val 55509"/>
              <a:gd name="adj2" fmla="val 137023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 = 3.5% linear growth + </a:t>
            </a:r>
            <a:r>
              <a:rPr lang="en-AU" sz="1200" b="1" dirty="0" err="1">
                <a:ea typeface="Arial" panose="020B0604020202020204" pitchFamily="34" charset="0"/>
              </a:rPr>
              <a:t>K</a:t>
            </a:r>
            <a:r>
              <a:rPr lang="en-AU" sz="12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oega</a:t>
            </a: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additional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AutoShape 342"/>
          <p:cNvSpPr>
            <a:spLocks noChangeArrowheads="1"/>
          </p:cNvSpPr>
          <p:nvPr/>
        </p:nvSpPr>
        <p:spPr bwMode="auto">
          <a:xfrm>
            <a:off x="5929536" y="1969232"/>
            <a:ext cx="1227749" cy="324068"/>
          </a:xfrm>
          <a:prstGeom prst="wedgeRoundRectCallout">
            <a:avLst>
              <a:gd name="adj1" fmla="val 86189"/>
              <a:gd name="adj2" fmla="val 31156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200" b="1" dirty="0" smtClean="0">
                <a:ea typeface="Arial" panose="020B0604020202020204" pitchFamily="34" charset="0"/>
              </a:rPr>
              <a:t>15% WC/WDM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AutoShape 342"/>
          <p:cNvSpPr>
            <a:spLocks noChangeArrowheads="1"/>
          </p:cNvSpPr>
          <p:nvPr/>
        </p:nvSpPr>
        <p:spPr bwMode="auto">
          <a:xfrm>
            <a:off x="7060687" y="1547649"/>
            <a:ext cx="1227749" cy="324068"/>
          </a:xfrm>
          <a:prstGeom prst="wedgeRoundRectCallout">
            <a:avLst>
              <a:gd name="adj1" fmla="val 78387"/>
              <a:gd name="adj2" fmla="val 116578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1200" b="1" dirty="0" smtClean="0">
                <a:ea typeface="Arial" panose="020B0604020202020204" pitchFamily="34" charset="0"/>
              </a:rPr>
              <a:t>15% WC/WDM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618211" y="2223478"/>
            <a:ext cx="8939" cy="27492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683734" y="2082544"/>
            <a:ext cx="0" cy="32464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14042" y="3511082"/>
            <a:ext cx="3177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err="1" smtClean="0"/>
              <a:t>Nooitgedagt</a:t>
            </a:r>
            <a:r>
              <a:rPr lang="en-ZA" sz="1200" b="1" dirty="0" smtClean="0"/>
              <a:t> Low Level Scheme Phase 3</a:t>
            </a:r>
            <a:endParaRPr lang="en-GB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31281" y="3345476"/>
            <a:ext cx="206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Groundwater </a:t>
            </a:r>
            <a:r>
              <a:rPr lang="en-ZA" sz="1200" b="1" dirty="0" err="1" smtClean="0"/>
              <a:t>Coega</a:t>
            </a:r>
            <a:r>
              <a:rPr lang="en-ZA" sz="1200" b="1" dirty="0" smtClean="0"/>
              <a:t> Fault</a:t>
            </a:r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68034" y="3150468"/>
            <a:ext cx="232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Lower Sundays Return Flows</a:t>
            </a:r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85065" y="2846362"/>
            <a:ext cx="18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NLLS Phase 3 Full Use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85065" y="2418938"/>
            <a:ext cx="1952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/>
              <a:t>G</a:t>
            </a:r>
            <a:r>
              <a:rPr lang="en-ZA" sz="1200" b="1" dirty="0" smtClean="0"/>
              <a:t>roundwater schemes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5027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" y="1028503"/>
            <a:ext cx="9144000" cy="5240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High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Growth including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Coega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pot &amp;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ind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AutoShape 342"/>
          <p:cNvSpPr>
            <a:spLocks noChangeArrowheads="1"/>
          </p:cNvSpPr>
          <p:nvPr/>
        </p:nvSpPr>
        <p:spPr bwMode="auto">
          <a:xfrm>
            <a:off x="6297970" y="1889510"/>
            <a:ext cx="1128455" cy="445484"/>
          </a:xfrm>
          <a:prstGeom prst="wedgeRoundRectCallout">
            <a:avLst>
              <a:gd name="adj1" fmla="val 83360"/>
              <a:gd name="adj2" fmla="val 81250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Reuse </a:t>
            </a:r>
            <a:r>
              <a:rPr lang="en-AU" sz="1200" b="1" dirty="0" err="1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Coega</a:t>
            </a:r>
            <a:r>
              <a:rPr lang="en-AU" sz="1200" b="1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- FWF WWTW</a:t>
            </a:r>
            <a:endParaRPr lang="en-GB" sz="120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342"/>
          <p:cNvSpPr>
            <a:spLocks noChangeArrowheads="1"/>
          </p:cNvSpPr>
          <p:nvPr/>
        </p:nvSpPr>
        <p:spPr bwMode="auto">
          <a:xfrm>
            <a:off x="7034800" y="1610865"/>
            <a:ext cx="1133652" cy="230351"/>
          </a:xfrm>
          <a:prstGeom prst="wedgeRoundRectCallout">
            <a:avLst>
              <a:gd name="adj1" fmla="val 72225"/>
              <a:gd name="adj2" fmla="val 596237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>
                <a:ea typeface="Arial" panose="020B0604020202020204" pitchFamily="34" charset="0"/>
                <a:cs typeface="Arial" panose="020B0604020202020204" pitchFamily="34" charset="0"/>
              </a:rPr>
              <a:t>15% WC/WDM</a:t>
            </a:r>
            <a:endParaRPr lang="en-GB" sz="1200" b="1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00696" y="2987452"/>
            <a:ext cx="0" cy="2256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431400" y="3120174"/>
            <a:ext cx="0" cy="28977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utoShape 342"/>
          <p:cNvSpPr>
            <a:spLocks noChangeArrowheads="1"/>
          </p:cNvSpPr>
          <p:nvPr/>
        </p:nvSpPr>
        <p:spPr bwMode="auto">
          <a:xfrm>
            <a:off x="4629543" y="2594699"/>
            <a:ext cx="1122167" cy="228780"/>
          </a:xfrm>
          <a:prstGeom prst="wedgeRoundRectCallout">
            <a:avLst>
              <a:gd name="adj1" fmla="val 52922"/>
              <a:gd name="adj2" fmla="val 119354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>
                <a:ea typeface="Arial" panose="020B0604020202020204" pitchFamily="34" charset="0"/>
                <a:cs typeface="Arial" panose="020B0604020202020204" pitchFamily="34" charset="0"/>
              </a:rPr>
              <a:t>15% WC/WDM</a:t>
            </a:r>
            <a:endParaRPr lang="en-GB" sz="1200" b="1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342"/>
          <p:cNvSpPr>
            <a:spLocks noChangeArrowheads="1"/>
          </p:cNvSpPr>
          <p:nvPr/>
        </p:nvSpPr>
        <p:spPr bwMode="auto">
          <a:xfrm>
            <a:off x="2926506" y="2264277"/>
            <a:ext cx="1653889" cy="609884"/>
          </a:xfrm>
          <a:prstGeom prst="wedgeRoundRectCallout">
            <a:avLst>
              <a:gd name="adj1" fmla="val 80465"/>
              <a:gd name="adj2" fmla="val 190123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9144" tIns="0" rIns="9144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 = 3.5% linear growth + </a:t>
            </a:r>
            <a:r>
              <a:rPr lang="en-AU" sz="1200" b="1" dirty="0" err="1" smtClean="0">
                <a:ea typeface="Arial" panose="020B0604020202020204" pitchFamily="34" charset="0"/>
              </a:rPr>
              <a:t>C</a:t>
            </a:r>
            <a:r>
              <a:rPr lang="en-AU" sz="12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oega</a:t>
            </a: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pot &amp; </a:t>
            </a:r>
            <a:r>
              <a:rPr lang="en-AU" sz="12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32016" y="2488776"/>
            <a:ext cx="0" cy="33470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22704" y="2922900"/>
            <a:ext cx="0" cy="48705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77542" y="4001212"/>
            <a:ext cx="3177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err="1" smtClean="0"/>
              <a:t>Nooitgedagt</a:t>
            </a:r>
            <a:r>
              <a:rPr lang="en-ZA" sz="1200" b="1" dirty="0" smtClean="0"/>
              <a:t> Low Level Scheme Phase 3</a:t>
            </a:r>
            <a:endParaRPr lang="en-GB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65965" y="3862713"/>
            <a:ext cx="206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Groundwater </a:t>
            </a:r>
            <a:r>
              <a:rPr lang="en-ZA" sz="1200" b="1" dirty="0" err="1" smtClean="0"/>
              <a:t>Coega</a:t>
            </a:r>
            <a:r>
              <a:rPr lang="en-ZA" sz="1200" b="1" dirty="0" smtClean="0"/>
              <a:t> Fault</a:t>
            </a:r>
            <a:endParaRPr lang="en-GB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85680" y="3717776"/>
            <a:ext cx="232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Lower Sundays Return Flows</a:t>
            </a:r>
            <a:endParaRPr lang="en-GB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48565" y="3484609"/>
            <a:ext cx="18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NLLS Phase 3 Full Use</a:t>
            </a:r>
            <a:endParaRPr lang="en-GB" sz="1200" b="1" dirty="0"/>
          </a:p>
        </p:txBody>
      </p:sp>
      <p:sp>
        <p:nvSpPr>
          <p:cNvPr id="32" name="Right Arrow 31"/>
          <p:cNvSpPr/>
          <p:nvPr/>
        </p:nvSpPr>
        <p:spPr>
          <a:xfrm rot="2143339">
            <a:off x="5536159" y="3008620"/>
            <a:ext cx="2040737" cy="45719"/>
          </a:xfrm>
          <a:prstGeom prst="right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423221" y="3648784"/>
            <a:ext cx="0" cy="16121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utoShape 342"/>
          <p:cNvSpPr>
            <a:spLocks noChangeArrowheads="1"/>
          </p:cNvSpPr>
          <p:nvPr/>
        </p:nvSpPr>
        <p:spPr bwMode="auto">
          <a:xfrm>
            <a:off x="4985987" y="2043292"/>
            <a:ext cx="1205227" cy="445484"/>
          </a:xfrm>
          <a:prstGeom prst="wedgeRoundRectCallout">
            <a:avLst>
              <a:gd name="adj1" fmla="val 163886"/>
              <a:gd name="adj2" fmla="val 145394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Reuse </a:t>
            </a:r>
            <a:r>
              <a:rPr lang="en-AU" sz="1200" b="1" dirty="0" err="1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Coega</a:t>
            </a:r>
            <a:r>
              <a:rPr lang="en-AU" sz="1200" b="1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AU" sz="1200" b="1" dirty="0" err="1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Coega</a:t>
            </a:r>
            <a:r>
              <a:rPr lang="en-AU" sz="1200" b="1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WWTW</a:t>
            </a:r>
            <a:endParaRPr lang="en-GB" sz="120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458788" y="257175"/>
            <a:ext cx="8228012" cy="1143000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Construction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of a larger dam near the present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Scheepersvlakte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Dam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site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2400" dirty="0" smtClean="0"/>
          </a:p>
        </p:txBody>
      </p:sp>
      <p:pic>
        <p:nvPicPr>
          <p:cNvPr id="20483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143000"/>
            <a:ext cx="74295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43000"/>
            <a:ext cx="88265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080360"/>
              </p:ext>
            </p:extLst>
          </p:nvPr>
        </p:nvGraphicFramePr>
        <p:xfrm>
          <a:off x="1" y="1081377"/>
          <a:ext cx="9144000" cy="523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1525588" y="354013"/>
            <a:ext cx="7618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7.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Worst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Case Scenario</a:t>
            </a:r>
          </a:p>
        </p:txBody>
      </p:sp>
      <p:sp>
        <p:nvSpPr>
          <p:cNvPr id="5" name="AutoShape 342"/>
          <p:cNvSpPr>
            <a:spLocks noChangeArrowheads="1"/>
          </p:cNvSpPr>
          <p:nvPr/>
        </p:nvSpPr>
        <p:spPr bwMode="auto">
          <a:xfrm>
            <a:off x="6265854" y="1889510"/>
            <a:ext cx="1241046" cy="445484"/>
          </a:xfrm>
          <a:prstGeom prst="wedgeRoundRectCallout">
            <a:avLst>
              <a:gd name="adj1" fmla="val 78550"/>
              <a:gd name="adj2" fmla="val 82675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Reuse </a:t>
            </a:r>
            <a:r>
              <a:rPr lang="en-AU" sz="1200" b="1" dirty="0" err="1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Coega</a:t>
            </a:r>
            <a:r>
              <a:rPr lang="en-AU" sz="1200" b="1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– ex FWF WWTW</a:t>
            </a:r>
            <a:endParaRPr lang="en-GB" sz="120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342"/>
          <p:cNvSpPr>
            <a:spLocks noChangeArrowheads="1"/>
          </p:cNvSpPr>
          <p:nvPr/>
        </p:nvSpPr>
        <p:spPr bwMode="auto">
          <a:xfrm>
            <a:off x="7034800" y="1610865"/>
            <a:ext cx="1133652" cy="230351"/>
          </a:xfrm>
          <a:prstGeom prst="wedgeRoundRectCallout">
            <a:avLst>
              <a:gd name="adj1" fmla="val 72225"/>
              <a:gd name="adj2" fmla="val 596237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>
                <a:ea typeface="Arial" panose="020B0604020202020204" pitchFamily="34" charset="0"/>
                <a:cs typeface="Arial" panose="020B0604020202020204" pitchFamily="34" charset="0"/>
              </a:rPr>
              <a:t>15% WC/WDM</a:t>
            </a:r>
            <a:endParaRPr lang="en-GB" sz="1200" b="1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48506" y="3039414"/>
            <a:ext cx="0" cy="22564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431400" y="3120174"/>
            <a:ext cx="0" cy="28977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utoShape 342"/>
          <p:cNvSpPr>
            <a:spLocks noChangeArrowheads="1"/>
          </p:cNvSpPr>
          <p:nvPr/>
        </p:nvSpPr>
        <p:spPr bwMode="auto">
          <a:xfrm>
            <a:off x="4629543" y="2594699"/>
            <a:ext cx="1122167" cy="228780"/>
          </a:xfrm>
          <a:prstGeom prst="wedgeRoundRectCallout">
            <a:avLst>
              <a:gd name="adj1" fmla="val 48395"/>
              <a:gd name="adj2" fmla="val 147110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>
                <a:ea typeface="Arial" panose="020B0604020202020204" pitchFamily="34" charset="0"/>
                <a:cs typeface="Arial" panose="020B0604020202020204" pitchFamily="34" charset="0"/>
              </a:rPr>
              <a:t>15% WC/WDM</a:t>
            </a:r>
            <a:endParaRPr lang="en-GB" sz="1200" b="1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342"/>
          <p:cNvSpPr>
            <a:spLocks noChangeArrowheads="1"/>
          </p:cNvSpPr>
          <p:nvPr/>
        </p:nvSpPr>
        <p:spPr bwMode="auto">
          <a:xfrm>
            <a:off x="2926506" y="2264277"/>
            <a:ext cx="1653889" cy="609884"/>
          </a:xfrm>
          <a:prstGeom prst="wedgeRoundRectCallout">
            <a:avLst>
              <a:gd name="adj1" fmla="val 80465"/>
              <a:gd name="adj2" fmla="val 190123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9144" tIns="0" rIns="9144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Requirement = 3.5% linear growth + </a:t>
            </a:r>
            <a:r>
              <a:rPr lang="en-AU" sz="1200" b="1" dirty="0" err="1" smtClean="0">
                <a:ea typeface="Arial" panose="020B0604020202020204" pitchFamily="34" charset="0"/>
              </a:rPr>
              <a:t>C</a:t>
            </a:r>
            <a:r>
              <a:rPr lang="en-AU" sz="12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oega</a:t>
            </a:r>
            <a:r>
              <a:rPr lang="en-AU" sz="12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pot &amp; </a:t>
            </a:r>
            <a:r>
              <a:rPr lang="en-AU" sz="12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</a:t>
            </a:r>
            <a:endParaRPr lang="en-GB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89166" y="2488776"/>
            <a:ext cx="0" cy="33470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utoShape 342"/>
          <p:cNvSpPr>
            <a:spLocks noChangeArrowheads="1"/>
          </p:cNvSpPr>
          <p:nvPr/>
        </p:nvSpPr>
        <p:spPr bwMode="auto">
          <a:xfrm>
            <a:off x="4857750" y="2043292"/>
            <a:ext cx="1333465" cy="445484"/>
          </a:xfrm>
          <a:prstGeom prst="wedgeRoundRectCallout">
            <a:avLst>
              <a:gd name="adj1" fmla="val 155314"/>
              <a:gd name="adj2" fmla="val 145394"/>
              <a:gd name="adj3" fmla="val 16667"/>
            </a:avLst>
          </a:prstGeom>
          <a:solidFill>
            <a:srgbClr val="FFFFFF"/>
          </a:soli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rot="0" vert="horz" wrap="square" lIns="18000" tIns="10800" rIns="18000" bIns="1080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1200" b="1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Reuse </a:t>
            </a:r>
            <a:r>
              <a:rPr lang="en-AU" sz="1200" b="1" dirty="0" err="1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Coega</a:t>
            </a:r>
            <a:r>
              <a:rPr lang="en-AU" sz="1200" b="1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– ex </a:t>
            </a:r>
            <a:r>
              <a:rPr lang="en-AU" sz="1200" b="1" dirty="0" err="1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Coega</a:t>
            </a:r>
            <a:r>
              <a:rPr lang="en-AU" sz="1200" b="1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 WWTW</a:t>
            </a:r>
            <a:endParaRPr lang="en-GB" sz="120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622704" y="2922900"/>
            <a:ext cx="0" cy="48705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300915">
            <a:off x="5524021" y="4669303"/>
            <a:ext cx="3177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err="1" smtClean="0"/>
              <a:t>Nooitgedagt</a:t>
            </a:r>
            <a:r>
              <a:rPr lang="en-ZA" sz="1200" b="1" dirty="0" smtClean="0"/>
              <a:t> Low Level Scheme Phase 3</a:t>
            </a:r>
            <a:endParaRPr lang="en-GB" sz="1200" b="1" dirty="0"/>
          </a:p>
        </p:txBody>
      </p:sp>
      <p:sp>
        <p:nvSpPr>
          <p:cNvPr id="16" name="TextBox 15"/>
          <p:cNvSpPr txBox="1"/>
          <p:nvPr/>
        </p:nvSpPr>
        <p:spPr>
          <a:xfrm rot="311134">
            <a:off x="6638983" y="4599726"/>
            <a:ext cx="2060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Groundwater </a:t>
            </a:r>
            <a:r>
              <a:rPr lang="en-ZA" sz="1200" b="1" dirty="0" err="1" smtClean="0"/>
              <a:t>Coega</a:t>
            </a:r>
            <a:r>
              <a:rPr lang="en-ZA" sz="1200" b="1" dirty="0" smtClean="0"/>
              <a:t> Fault</a:t>
            </a:r>
            <a:endParaRPr lang="en-GB" sz="1200" b="1" dirty="0"/>
          </a:p>
        </p:txBody>
      </p:sp>
      <p:sp>
        <p:nvSpPr>
          <p:cNvPr id="17" name="TextBox 16"/>
          <p:cNvSpPr txBox="1"/>
          <p:nvPr/>
        </p:nvSpPr>
        <p:spPr>
          <a:xfrm rot="327072">
            <a:off x="6401623" y="4421065"/>
            <a:ext cx="232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Lower Sundays Return Flows</a:t>
            </a:r>
            <a:endParaRPr lang="en-GB" sz="1200" b="1" dirty="0"/>
          </a:p>
        </p:txBody>
      </p:sp>
      <p:sp>
        <p:nvSpPr>
          <p:cNvPr id="18" name="TextBox 17"/>
          <p:cNvSpPr txBox="1"/>
          <p:nvPr/>
        </p:nvSpPr>
        <p:spPr>
          <a:xfrm rot="293449">
            <a:off x="6838503" y="4220133"/>
            <a:ext cx="18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NLLS Phase 3 Full Use</a:t>
            </a:r>
            <a:endParaRPr lang="en-GB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489606" y="3623614"/>
            <a:ext cx="0" cy="16098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52598">
            <a:off x="6747682" y="3745075"/>
            <a:ext cx="1952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5 groundwater schemes</a:t>
            </a:r>
            <a:endParaRPr lang="en-GB" sz="1200" b="1" dirty="0"/>
          </a:p>
        </p:txBody>
      </p:sp>
      <p:sp>
        <p:nvSpPr>
          <p:cNvPr id="22" name="TextBox 21"/>
          <p:cNvSpPr txBox="1"/>
          <p:nvPr/>
        </p:nvSpPr>
        <p:spPr>
          <a:xfrm rot="359345">
            <a:off x="6975379" y="3560890"/>
            <a:ext cx="18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Seawater </a:t>
            </a:r>
            <a:r>
              <a:rPr lang="en-ZA" sz="1200" b="1" dirty="0" err="1" smtClean="0"/>
              <a:t>Desal</a:t>
            </a:r>
            <a:r>
              <a:rPr lang="en-ZA" sz="1200" b="1" dirty="0" smtClean="0"/>
              <a:t> </a:t>
            </a:r>
            <a:r>
              <a:rPr lang="en-ZA" sz="1200" b="1" dirty="0" err="1" smtClean="0"/>
              <a:t>Ph</a:t>
            </a:r>
            <a:r>
              <a:rPr lang="en-ZA" sz="1200" b="1" dirty="0" smtClean="0"/>
              <a:t> 1</a:t>
            </a:r>
            <a:endParaRPr lang="en-GB" sz="1200" b="1" dirty="0"/>
          </a:p>
        </p:txBody>
      </p:sp>
      <p:sp>
        <p:nvSpPr>
          <p:cNvPr id="24" name="TextBox 23"/>
          <p:cNvSpPr txBox="1"/>
          <p:nvPr/>
        </p:nvSpPr>
        <p:spPr>
          <a:xfrm rot="359345">
            <a:off x="6958160" y="3389066"/>
            <a:ext cx="18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Seawater </a:t>
            </a:r>
            <a:r>
              <a:rPr lang="en-ZA" sz="1200" b="1" dirty="0" err="1" smtClean="0"/>
              <a:t>Desal</a:t>
            </a:r>
            <a:r>
              <a:rPr lang="en-ZA" sz="1200" b="1" dirty="0" smtClean="0"/>
              <a:t> </a:t>
            </a:r>
            <a:r>
              <a:rPr lang="en-ZA" sz="1200" b="1" dirty="0" err="1" smtClean="0"/>
              <a:t>Ph</a:t>
            </a:r>
            <a:r>
              <a:rPr lang="en-ZA" sz="1200" b="1" dirty="0" smtClean="0"/>
              <a:t> 2</a:t>
            </a:r>
            <a:endParaRPr lang="en-GB" sz="1200" b="1" dirty="0"/>
          </a:p>
        </p:txBody>
      </p:sp>
      <p:sp>
        <p:nvSpPr>
          <p:cNvPr id="25" name="TextBox 24"/>
          <p:cNvSpPr txBox="1"/>
          <p:nvPr/>
        </p:nvSpPr>
        <p:spPr>
          <a:xfrm rot="359345">
            <a:off x="6994779" y="3200504"/>
            <a:ext cx="18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b="1" dirty="0" smtClean="0"/>
              <a:t>Seawater </a:t>
            </a:r>
            <a:r>
              <a:rPr lang="en-ZA" sz="1200" b="1" dirty="0" err="1" smtClean="0"/>
              <a:t>Desal</a:t>
            </a:r>
            <a:r>
              <a:rPr lang="en-ZA" sz="1200" b="1" dirty="0" smtClean="0"/>
              <a:t> </a:t>
            </a:r>
            <a:r>
              <a:rPr lang="en-ZA" sz="1200" b="1" dirty="0" err="1" smtClean="0"/>
              <a:t>Ph</a:t>
            </a:r>
            <a:r>
              <a:rPr lang="en-ZA" sz="1200" b="1" dirty="0" smtClean="0"/>
              <a:t> 3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8718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716088" y="253717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Scenario Conclusions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0362" y="1121955"/>
            <a:ext cx="7513637" cy="39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Current shortages caused by drought</a:t>
            </a:r>
          </a:p>
          <a:p>
            <a:pPr marL="34290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Effective WC/WDM essential for NMBM &amp; </a:t>
            </a:r>
            <a:r>
              <a:rPr lang="en-US" dirty="0" err="1" smtClean="0">
                <a:latin typeface="+mn-lt"/>
                <a:ea typeface="Arial" panose="020B0604020202020204" pitchFamily="34" charset="0"/>
              </a:rPr>
              <a:t>Kouga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 LM</a:t>
            </a:r>
          </a:p>
          <a:p>
            <a:pPr marL="34290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Complete NLLS Ph3 &amp; remove bottlenecks in delivery</a:t>
            </a:r>
          </a:p>
          <a:p>
            <a:pPr marL="34290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Planning of interventions should proceed </a:t>
            </a:r>
            <a:r>
              <a:rPr lang="en-US" dirty="0">
                <a:latin typeface="+mn-lt"/>
                <a:ea typeface="Arial" panose="020B0604020202020204" pitchFamily="34" charset="0"/>
              </a:rPr>
              <a:t>due to long implementation lead times &amp; 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uncertainty in terms of water requirements</a:t>
            </a:r>
          </a:p>
          <a:p>
            <a:pPr marL="34290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ea typeface="Arial" panose="020B0604020202020204" pitchFamily="34" charset="0"/>
              </a:rPr>
              <a:t>Groundwater schemes to be pursued by NMBM &amp; </a:t>
            </a:r>
            <a:r>
              <a:rPr lang="en-US" dirty="0" err="1" smtClean="0">
                <a:latin typeface="+mn-lt"/>
                <a:ea typeface="Arial" panose="020B0604020202020204" pitchFamily="34" charset="0"/>
              </a:rPr>
              <a:t>Kouga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 LM</a:t>
            </a:r>
          </a:p>
          <a:p>
            <a:pPr marL="342900" lvl="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n-lt"/>
                <a:ea typeface="Arial" panose="020B0604020202020204" pitchFamily="34" charset="0"/>
              </a:rPr>
              <a:t>Thyspunt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 NPP will have limited impact from water perspective (assuming desalination)</a:t>
            </a:r>
          </a:p>
        </p:txBody>
      </p:sp>
    </p:spTree>
    <p:extLst>
      <p:ext uri="{BB962C8B-B14F-4D97-AF65-F5344CB8AC3E}">
        <p14:creationId xmlns:p14="http://schemas.microsoft.com/office/powerpoint/2010/main" val="29028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2713038"/>
            <a:ext cx="7772400" cy="1122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6600" dirty="0" smtClean="0">
                <a:latin typeface="Monotype Corsiva" pitchFamily="66" charset="0"/>
                <a:ea typeface="ＭＳ Ｐゴシック" pitchFamily="34" charset="-128"/>
              </a:rPr>
              <a:t>- Thank  you -</a:t>
            </a:r>
            <a:endParaRPr lang="en-GB" altLang="en-US" sz="7200" dirty="0" smtClean="0">
              <a:latin typeface="Monotype Corsiva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685132" y="594344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7 Water Requirement Scenarios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2888" y="2037278"/>
            <a:ext cx="7427912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b="1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b="1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b="1" dirty="0" smtClean="0">
                <a:latin typeface="+mn-lt"/>
                <a:ea typeface="Arial" panose="020B0604020202020204" pitchFamily="34" charset="0"/>
              </a:rPr>
              <a:t> Industrial Water </a:t>
            </a:r>
            <a:r>
              <a:rPr lang="en-AU" b="1" dirty="0">
                <a:latin typeface="+mn-lt"/>
                <a:ea typeface="Arial" panose="020B0604020202020204" pitchFamily="34" charset="0"/>
              </a:rPr>
              <a:t>R</a:t>
            </a:r>
            <a:r>
              <a:rPr lang="en-AU" b="1" dirty="0" smtClean="0">
                <a:latin typeface="+mn-lt"/>
                <a:ea typeface="Arial" panose="020B0604020202020204" pitchFamily="34" charset="0"/>
              </a:rPr>
              <a:t>equirements</a:t>
            </a:r>
            <a:endParaRPr lang="en-AU" dirty="0">
              <a:latin typeface="+mn-lt"/>
              <a:ea typeface="Arial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b="1" dirty="0" smtClean="0">
                <a:latin typeface="+mn-lt"/>
                <a:ea typeface="Arial" panose="020B0604020202020204" pitchFamily="34" charset="0"/>
              </a:rPr>
              <a:t> Low </a:t>
            </a:r>
            <a:r>
              <a:rPr lang="en-AU" b="1" dirty="0">
                <a:latin typeface="+mn-lt"/>
                <a:ea typeface="Arial" panose="020B0604020202020204" pitchFamily="34" charset="0"/>
              </a:rPr>
              <a:t>Growth including </a:t>
            </a:r>
            <a:r>
              <a:rPr lang="en-AU" b="1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: </a:t>
            </a:r>
            <a:r>
              <a:rPr lang="en-AU" dirty="0">
                <a:latin typeface="+mn-lt"/>
                <a:ea typeface="Arial" panose="020B0604020202020204" pitchFamily="34" charset="0"/>
              </a:rPr>
              <a:t>1% compound 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dirty="0" err="1">
                <a:latin typeface="+mn-lt"/>
                <a:ea typeface="Arial" panose="020B0604020202020204" pitchFamily="34" charset="0"/>
              </a:rPr>
              <a:t>Coega</a:t>
            </a:r>
            <a:r>
              <a:rPr lang="en-AU" dirty="0">
                <a:latin typeface="+mn-lt"/>
                <a:ea typeface="Arial" panose="020B0604020202020204" pitchFamily="34" charset="0"/>
              </a:rPr>
              <a:t> potable 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and </a:t>
            </a:r>
            <a:r>
              <a:rPr lang="en-AU" dirty="0">
                <a:latin typeface="+mn-lt"/>
                <a:ea typeface="Arial" panose="020B0604020202020204" pitchFamily="34" charset="0"/>
              </a:rPr>
              <a:t>industrial </a:t>
            </a:r>
            <a:endParaRPr lang="en-AU" dirty="0" smtClean="0">
              <a:latin typeface="+mn-lt"/>
              <a:ea typeface="Arial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b="1" dirty="0" smtClean="0">
                <a:latin typeface="+mn-lt"/>
                <a:ea typeface="Arial" panose="020B0604020202020204" pitchFamily="34" charset="0"/>
              </a:rPr>
              <a:t> High </a:t>
            </a:r>
            <a:r>
              <a:rPr lang="en-AU" b="1" dirty="0">
                <a:latin typeface="+mn-lt"/>
                <a:ea typeface="Arial" panose="020B0604020202020204" pitchFamily="34" charset="0"/>
              </a:rPr>
              <a:t>Growth Potable</a:t>
            </a:r>
            <a:r>
              <a:rPr lang="en-AU" dirty="0">
                <a:latin typeface="+mn-lt"/>
                <a:ea typeface="Arial" panose="020B0604020202020204" pitchFamily="34" charset="0"/>
              </a:rPr>
              <a:t>: 3.5% linear 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 potable (Reference scenario)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b="1" dirty="0">
                <a:latin typeface="+mn-lt"/>
                <a:ea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ea typeface="Arial" panose="020B0604020202020204" pitchFamily="34" charset="0"/>
              </a:rPr>
              <a:t>High-Growth </a:t>
            </a:r>
            <a:r>
              <a:rPr lang="en-US" b="1" dirty="0">
                <a:latin typeface="+mn-lt"/>
                <a:ea typeface="Arial" panose="020B0604020202020204" pitchFamily="34" charset="0"/>
              </a:rPr>
              <a:t>Potable without WC/WDM</a:t>
            </a:r>
            <a:r>
              <a:rPr lang="en-US" dirty="0">
                <a:latin typeface="+mn-lt"/>
                <a:ea typeface="Arial" panose="020B0604020202020204" pitchFamily="34" charset="0"/>
              </a:rPr>
              <a:t>:</a:t>
            </a:r>
            <a:r>
              <a:rPr lang="en-US" b="1" dirty="0">
                <a:latin typeface="+mn-lt"/>
                <a:ea typeface="Arial" panose="020B0604020202020204" pitchFamily="34" charset="0"/>
              </a:rPr>
              <a:t> </a:t>
            </a:r>
            <a:r>
              <a:rPr lang="en-US" dirty="0">
                <a:latin typeface="+mn-lt"/>
                <a:ea typeface="Arial" panose="020B0604020202020204" pitchFamily="34" charset="0"/>
              </a:rPr>
              <a:t>3.5% linear growth, </a:t>
            </a:r>
            <a:r>
              <a:rPr lang="en-ZA" dirty="0" smtClean="0">
                <a:latin typeface="+mn-lt"/>
                <a:ea typeface="Arial" panose="020B0604020202020204" pitchFamily="34" charset="0"/>
              </a:rPr>
              <a:t>with no efficiency savings</a:t>
            </a:r>
            <a:endParaRPr lang="en-AU" dirty="0" smtClean="0">
              <a:latin typeface="+mn-lt"/>
              <a:ea typeface="Arial" panose="020B0604020202020204" pitchFamily="34" charset="0"/>
            </a:endParaRP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AU" b="1" dirty="0">
                <a:latin typeface="+mn-lt"/>
                <a:ea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ea typeface="Arial" panose="020B0604020202020204" pitchFamily="34" charset="0"/>
              </a:rPr>
              <a:t>Increased </a:t>
            </a:r>
            <a:r>
              <a:rPr lang="en-US" b="1" dirty="0">
                <a:latin typeface="+mn-lt"/>
                <a:ea typeface="Arial" panose="020B0604020202020204" pitchFamily="34" charset="0"/>
              </a:rPr>
              <a:t>supply to </a:t>
            </a:r>
            <a:r>
              <a:rPr lang="en-US" b="1" dirty="0" err="1">
                <a:latin typeface="+mn-lt"/>
                <a:ea typeface="Arial" panose="020B0604020202020204" pitchFamily="34" charset="0"/>
              </a:rPr>
              <a:t>Kouga</a:t>
            </a:r>
            <a:r>
              <a:rPr lang="en-US" b="1" dirty="0">
                <a:latin typeface="+mn-lt"/>
                <a:ea typeface="Arial" panose="020B0604020202020204" pitchFamily="34" charset="0"/>
              </a:rPr>
              <a:t> </a:t>
            </a:r>
            <a:r>
              <a:rPr lang="en-US" b="1" dirty="0" smtClean="0">
                <a:latin typeface="+mn-lt"/>
                <a:ea typeface="Arial" panose="020B0604020202020204" pitchFamily="34" charset="0"/>
              </a:rPr>
              <a:t>LM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: </a:t>
            </a:r>
            <a:r>
              <a:rPr lang="en-US" dirty="0">
                <a:latin typeface="+mn-lt"/>
                <a:ea typeface="Arial" panose="020B0604020202020204" pitchFamily="34" charset="0"/>
              </a:rPr>
              <a:t>3.5% linear growth 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plus </a:t>
            </a:r>
            <a:r>
              <a:rPr lang="en-US" dirty="0" err="1" smtClean="0">
                <a:latin typeface="+mn-lt"/>
                <a:ea typeface="Arial" panose="020B0604020202020204" pitchFamily="34" charset="0"/>
              </a:rPr>
              <a:t>Kouga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 LM growth plus </a:t>
            </a:r>
            <a:r>
              <a:rPr lang="en-US" dirty="0" err="1" smtClean="0">
                <a:latin typeface="+mn-lt"/>
                <a:ea typeface="Arial" panose="020B0604020202020204" pitchFamily="34" charset="0"/>
              </a:rPr>
              <a:t>Thyspunt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 NPP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33750" y="1319948"/>
            <a:ext cx="2921000" cy="4919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09900" y="1354181"/>
            <a:ext cx="35687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AU" sz="2000" dirty="0" smtClean="0">
                <a:ea typeface="Arial" panose="020B0604020202020204" pitchFamily="34" charset="0"/>
              </a:rPr>
              <a:t>Base Year = 2016/2017</a:t>
            </a:r>
            <a:endParaRPr lang="en-AU" sz="2000" dirty="0" smtClean="0">
              <a:latin typeface="+mn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685132" y="594344"/>
            <a:ext cx="742791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</a:rPr>
              <a:t>8 Water Requirement Scenarios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2888" y="2122339"/>
            <a:ext cx="7427912" cy="185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 startAt="6"/>
            </a:pPr>
            <a:r>
              <a:rPr lang="en-AU" b="1" dirty="0" smtClean="0">
                <a:latin typeface="+mn-lt"/>
                <a:ea typeface="Arial" panose="020B0604020202020204" pitchFamily="34" charset="0"/>
              </a:rPr>
              <a:t>High </a:t>
            </a:r>
            <a:r>
              <a:rPr lang="en-AU" b="1" dirty="0">
                <a:latin typeface="+mn-lt"/>
                <a:ea typeface="Arial" panose="020B0604020202020204" pitchFamily="34" charset="0"/>
              </a:rPr>
              <a:t>Growth including </a:t>
            </a:r>
            <a:r>
              <a:rPr lang="en-AU" b="1" dirty="0" err="1">
                <a:latin typeface="+mn-lt"/>
                <a:ea typeface="Arial" panose="020B0604020202020204" pitchFamily="34" charset="0"/>
              </a:rPr>
              <a:t>Coega</a:t>
            </a:r>
            <a:r>
              <a:rPr lang="en-AU" dirty="0">
                <a:latin typeface="+mn-lt"/>
                <a:ea typeface="Arial" panose="020B0604020202020204" pitchFamily="34" charset="0"/>
              </a:rPr>
              <a:t>: 3.5% linear 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growth + </a:t>
            </a:r>
            <a:r>
              <a:rPr lang="en-AU" dirty="0" err="1" smtClean="0">
                <a:latin typeface="+mn-lt"/>
                <a:ea typeface="Arial" panose="020B0604020202020204" pitchFamily="34" charset="0"/>
              </a:rPr>
              <a:t>Coega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 </a:t>
            </a:r>
            <a:r>
              <a:rPr lang="en-AU" dirty="0">
                <a:latin typeface="+mn-lt"/>
                <a:ea typeface="Arial" panose="020B0604020202020204" pitchFamily="34" charset="0"/>
              </a:rPr>
              <a:t>potable and </a:t>
            </a:r>
            <a:r>
              <a:rPr lang="en-AU" dirty="0" smtClean="0">
                <a:latin typeface="+mn-lt"/>
                <a:ea typeface="Arial" panose="020B0604020202020204" pitchFamily="34" charset="0"/>
              </a:rPr>
              <a:t>industrial</a:t>
            </a:r>
            <a:endParaRPr lang="en-AU" b="1" dirty="0" smtClean="0">
              <a:latin typeface="+mn-lt"/>
              <a:ea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Font typeface="+mj-lt"/>
              <a:buAutoNum type="arabicPeriod" startAt="6"/>
            </a:pPr>
            <a:r>
              <a:rPr lang="en-US" b="1" dirty="0" smtClean="0">
                <a:latin typeface="+mn-lt"/>
                <a:ea typeface="Arial" panose="020B0604020202020204" pitchFamily="34" charset="0"/>
              </a:rPr>
              <a:t>Worst </a:t>
            </a:r>
            <a:r>
              <a:rPr lang="en-US" b="1" dirty="0">
                <a:latin typeface="+mn-lt"/>
                <a:ea typeface="Arial" panose="020B0604020202020204" pitchFamily="34" charset="0"/>
              </a:rPr>
              <a:t>Case: </a:t>
            </a:r>
            <a:r>
              <a:rPr lang="en-US" dirty="0" smtClean="0">
                <a:latin typeface="+mn-lt"/>
                <a:ea typeface="Arial" panose="020B0604020202020204" pitchFamily="34" charset="0"/>
              </a:rPr>
              <a:t>Same as Reserve Scenario, plus climate change</a:t>
            </a:r>
            <a:endParaRPr lang="en-AU" dirty="0" smtClean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33750" y="1319948"/>
            <a:ext cx="2921000" cy="4919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09900" y="1354181"/>
            <a:ext cx="35687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AU" sz="2000" dirty="0" smtClean="0">
                <a:ea typeface="Arial" panose="020B0604020202020204" pitchFamily="34" charset="0"/>
              </a:rPr>
              <a:t>Base Year = 2016/2017</a:t>
            </a:r>
            <a:endParaRPr lang="en-AU" sz="2000" dirty="0" smtClean="0">
              <a:latin typeface="+mn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534988" y="274638"/>
            <a:ext cx="8116887" cy="1143000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Construct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 large balancing dam on the right bank near the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Nooitgedagt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WTW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2400" dirty="0" smtClean="0"/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534988" y="1352550"/>
            <a:ext cx="8116887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The proposed dam would supply the Nooitgedagt WTW by gravity although it may be necessary to pump water into the dam.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000"/>
              <a:t>Dam capacity – about 3.2 million m</a:t>
            </a:r>
            <a:r>
              <a:rPr lang="en-US" altLang="en-US" sz="2000" baseline="30000"/>
              <a:t>3</a:t>
            </a:r>
            <a:r>
              <a:rPr lang="en-US" altLang="en-US" sz="2000"/>
              <a:t>/a.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altLang="en-US" sz="2000"/>
              <a:t>The majority of the proposed site for the dam and reservoir is situated on private property which is currently utilised for game farming.</a:t>
            </a:r>
          </a:p>
          <a:p>
            <a:pPr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en-US" sz="20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4988" y="3736975"/>
          <a:ext cx="8083550" cy="226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775"/>
                <a:gridCol w="4041775"/>
              </a:tblGrid>
              <a:tr h="420385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bg1"/>
                          </a:solidFill>
                        </a:rPr>
                        <a:t>Advantages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solidFill>
                            <a:schemeClr val="bg1"/>
                          </a:solidFill>
                        </a:rPr>
                        <a:t>Disadvantages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4180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NMBM fully responsible for managing dam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Simplified operations for the LSRWUA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Reduced risk of supply to NMBM – close proximity to WTW</a:t>
                      </a:r>
                    </a:p>
                  </a:txBody>
                  <a:tcPr marL="91449" marR="91449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Added retention time = potential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WQ issues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Potential environmental impacts – loss of 60 ha vegetation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Increased evaporation losses (of about 0.5 million m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/a)</a:t>
                      </a:r>
                    </a:p>
                  </a:txBody>
                  <a:tcPr marL="91449" marR="91449" marT="45743" marB="457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7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695325" y="1223963"/>
            <a:ext cx="7854950" cy="5059362"/>
            <a:chOff x="1690052" y="1572577"/>
            <a:chExt cx="5763895" cy="3712845"/>
          </a:xfrm>
        </p:grpSpPr>
        <p:pic>
          <p:nvPicPr>
            <p:cNvPr id="2458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052" y="1572577"/>
              <a:ext cx="5763895" cy="371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584" name="Straight Connector 7"/>
            <p:cNvCxnSpPr>
              <a:cxnSpLocks/>
            </p:cNvCxnSpPr>
            <p:nvPr/>
          </p:nvCxnSpPr>
          <p:spPr bwMode="auto">
            <a:xfrm>
              <a:off x="4967287" y="3640455"/>
              <a:ext cx="733425" cy="60769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Straight Connector 8"/>
            <p:cNvCxnSpPr>
              <a:cxnSpLocks/>
            </p:cNvCxnSpPr>
            <p:nvPr/>
          </p:nvCxnSpPr>
          <p:spPr bwMode="auto">
            <a:xfrm>
              <a:off x="5434012" y="3173730"/>
              <a:ext cx="923925" cy="115062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Straight Connector 9"/>
            <p:cNvCxnSpPr>
              <a:cxnSpLocks/>
            </p:cNvCxnSpPr>
            <p:nvPr/>
          </p:nvCxnSpPr>
          <p:spPr bwMode="auto">
            <a:xfrm>
              <a:off x="4691062" y="2583180"/>
              <a:ext cx="695325" cy="56959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Straight Connector 10"/>
            <p:cNvCxnSpPr>
              <a:cxnSpLocks/>
            </p:cNvCxnSpPr>
            <p:nvPr/>
          </p:nvCxnSpPr>
          <p:spPr bwMode="auto">
            <a:xfrm>
              <a:off x="3967162" y="2145030"/>
              <a:ext cx="619125" cy="36957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Straight Connector 11"/>
            <p:cNvCxnSpPr>
              <a:cxnSpLocks/>
            </p:cNvCxnSpPr>
            <p:nvPr/>
          </p:nvCxnSpPr>
          <p:spPr bwMode="auto">
            <a:xfrm>
              <a:off x="4033837" y="3364230"/>
              <a:ext cx="638175" cy="121920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Straight Connector 12"/>
            <p:cNvCxnSpPr>
              <a:cxnSpLocks/>
            </p:cNvCxnSpPr>
            <p:nvPr/>
          </p:nvCxnSpPr>
          <p:spPr bwMode="auto">
            <a:xfrm flipV="1">
              <a:off x="3319462" y="3324225"/>
              <a:ext cx="723900" cy="230505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V="1">
              <a:off x="3487484" y="3021833"/>
              <a:ext cx="123479" cy="19921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91" name="Straight Connector 14"/>
            <p:cNvCxnSpPr>
              <a:cxnSpLocks/>
            </p:cNvCxnSpPr>
            <p:nvPr/>
          </p:nvCxnSpPr>
          <p:spPr bwMode="auto">
            <a:xfrm flipV="1">
              <a:off x="6067425" y="4287934"/>
              <a:ext cx="212090" cy="314325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Straight Connector 15"/>
            <p:cNvCxnSpPr>
              <a:cxnSpLocks/>
            </p:cNvCxnSpPr>
            <p:nvPr/>
          </p:nvCxnSpPr>
          <p:spPr bwMode="auto">
            <a:xfrm>
              <a:off x="3981450" y="3232564"/>
              <a:ext cx="1104900" cy="312420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3" name="Straight Connector 16"/>
            <p:cNvCxnSpPr>
              <a:cxnSpLocks/>
            </p:cNvCxnSpPr>
            <p:nvPr/>
          </p:nvCxnSpPr>
          <p:spPr bwMode="auto">
            <a:xfrm>
              <a:off x="5232400" y="3233834"/>
              <a:ext cx="1047750" cy="1063625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4" name="Straight Connector 17"/>
            <p:cNvCxnSpPr>
              <a:cxnSpLocks/>
            </p:cNvCxnSpPr>
            <p:nvPr/>
          </p:nvCxnSpPr>
          <p:spPr bwMode="auto">
            <a:xfrm>
              <a:off x="4048760" y="2780444"/>
              <a:ext cx="1200785" cy="460375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5" name="Straight Connector 18"/>
            <p:cNvCxnSpPr>
              <a:cxnSpLocks/>
            </p:cNvCxnSpPr>
            <p:nvPr/>
          </p:nvCxnSpPr>
          <p:spPr bwMode="auto">
            <a:xfrm flipV="1">
              <a:off x="3609975" y="2782984"/>
              <a:ext cx="438150" cy="240030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Straight Connector 19"/>
            <p:cNvCxnSpPr>
              <a:cxnSpLocks/>
            </p:cNvCxnSpPr>
            <p:nvPr/>
          </p:nvCxnSpPr>
          <p:spPr bwMode="auto">
            <a:xfrm>
              <a:off x="5088255" y="3546254"/>
              <a:ext cx="992505" cy="1052195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Straight Connector 20"/>
            <p:cNvCxnSpPr>
              <a:cxnSpLocks/>
            </p:cNvCxnSpPr>
            <p:nvPr/>
          </p:nvCxnSpPr>
          <p:spPr bwMode="auto">
            <a:xfrm flipV="1">
              <a:off x="3640455" y="3240819"/>
              <a:ext cx="339725" cy="149225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Straight Connector 21"/>
            <p:cNvCxnSpPr>
              <a:cxnSpLocks/>
            </p:cNvCxnSpPr>
            <p:nvPr/>
          </p:nvCxnSpPr>
          <p:spPr bwMode="auto">
            <a:xfrm>
              <a:off x="3486150" y="3223039"/>
              <a:ext cx="152400" cy="169545"/>
            </a:xfrm>
            <a:prstGeom prst="lin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ounded Rectangular Callout 22"/>
            <p:cNvSpPr>
              <a:spLocks/>
            </p:cNvSpPr>
            <p:nvPr/>
          </p:nvSpPr>
          <p:spPr>
            <a:xfrm>
              <a:off x="2435584" y="2084010"/>
              <a:ext cx="1333804" cy="587158"/>
            </a:xfrm>
            <a:prstGeom prst="wedgeRoundRectCallout">
              <a:avLst>
                <a:gd name="adj1" fmla="val 77084"/>
                <a:gd name="adj2" fmla="val 36048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lnSpc>
                  <a:spcPct val="115000"/>
                </a:lnSpc>
                <a:spcBef>
                  <a:spcPts val="0"/>
                </a:spcBef>
                <a:spcAft>
                  <a:spcPts val="500"/>
                </a:spcAft>
                <a:defRPr/>
              </a:pPr>
              <a:r>
                <a:rPr lang="en-ZA" sz="1600" dirty="0" err="1">
                  <a:solidFill>
                    <a:schemeClr val="tx1"/>
                  </a:solidFill>
                  <a:ea typeface="Arial" panose="020B0604020202020204" pitchFamily="34" charset="0"/>
                </a:rPr>
                <a:t>Nooitgedagt</a:t>
              </a:r>
              <a:r>
                <a:rPr lang="en-ZA" sz="1600" dirty="0">
                  <a:solidFill>
                    <a:schemeClr val="tx1"/>
                  </a:solidFill>
                  <a:ea typeface="Arial" panose="020B0604020202020204" pitchFamily="34" charset="0"/>
                </a:rPr>
                <a:t> WTW</a:t>
              </a:r>
              <a:endParaRPr lang="en-GB" sz="1600" dirty="0">
                <a:solidFill>
                  <a:schemeClr val="tx1"/>
                </a:solidFill>
                <a:ea typeface="Arial" panose="020B0604020202020204" pitchFamily="34" charset="0"/>
              </a:endParaRPr>
            </a:p>
          </p:txBody>
        </p:sp>
        <p:sp>
          <p:nvSpPr>
            <p:cNvPr id="24600" name="Rounded Rectangular Callout 23"/>
            <p:cNvSpPr>
              <a:spLocks/>
            </p:cNvSpPr>
            <p:nvPr/>
          </p:nvSpPr>
          <p:spPr bwMode="auto">
            <a:xfrm>
              <a:off x="5584507" y="1988282"/>
              <a:ext cx="1333500" cy="612140"/>
            </a:xfrm>
            <a:prstGeom prst="wedgeRoundRectCallout">
              <a:avLst>
                <a:gd name="adj1" fmla="val -86486"/>
                <a:gd name="adj2" fmla="val 95176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500"/>
                </a:spcAft>
              </a:pPr>
              <a:r>
                <a:rPr lang="en-ZA" altLang="en-US" sz="1400">
                  <a:cs typeface="Arial" panose="020B0604020202020204" pitchFamily="34" charset="0"/>
                </a:rPr>
                <a:t>Approximate Extent of Mudstone (T-Qg)</a:t>
              </a:r>
              <a:endParaRPr lang="en-GB" altLang="en-US" sz="1400">
                <a:cs typeface="Arial" panose="020B0604020202020204" pitchFamily="34" charset="0"/>
              </a:endParaRPr>
            </a:p>
          </p:txBody>
        </p:sp>
        <p:sp>
          <p:nvSpPr>
            <p:cNvPr id="24601" name="Rounded Rectangular Callout 24"/>
            <p:cNvSpPr>
              <a:spLocks/>
            </p:cNvSpPr>
            <p:nvPr/>
          </p:nvSpPr>
          <p:spPr bwMode="auto">
            <a:xfrm>
              <a:off x="3409315" y="3915265"/>
              <a:ext cx="1333500" cy="564515"/>
            </a:xfrm>
            <a:prstGeom prst="wedgeRoundRectCallout">
              <a:avLst>
                <a:gd name="adj1" fmla="val 57801"/>
                <a:gd name="adj2" fmla="val -124222"/>
                <a:gd name="adj3" fmla="val 16667"/>
              </a:avLst>
            </a:prstGeom>
            <a:solidFill>
              <a:schemeClr val="bg1"/>
            </a:solidFill>
            <a:ln w="2540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5000"/>
                </a:lnSpc>
                <a:spcAft>
                  <a:spcPts val="500"/>
                </a:spcAft>
              </a:pPr>
              <a:r>
                <a:rPr lang="en-ZA" altLang="en-US" sz="1400">
                  <a:cs typeface="Arial" panose="020B0604020202020204" pitchFamily="34" charset="0"/>
                </a:rPr>
                <a:t>Approximate Extent of Proposed Dam</a:t>
              </a:r>
              <a:endParaRPr lang="en-GB" altLang="en-US" sz="1400">
                <a:cs typeface="Arial" panose="020B0604020202020204" pitchFamily="34" charset="0"/>
              </a:endParaRPr>
            </a:p>
          </p:txBody>
        </p:sp>
      </p:grpSp>
      <p:cxnSp>
        <p:nvCxnSpPr>
          <p:cNvPr id="24579" name="Straight Arrow Connector 25"/>
          <p:cNvCxnSpPr>
            <a:cxnSpLocks/>
          </p:cNvCxnSpPr>
          <p:nvPr/>
        </p:nvCxnSpPr>
        <p:spPr bwMode="auto">
          <a:xfrm flipH="1">
            <a:off x="4140200" y="3005138"/>
            <a:ext cx="149225" cy="568325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0" name="TextBox 26"/>
          <p:cNvSpPr txBox="1">
            <a:spLocks noChangeArrowheads="1"/>
          </p:cNvSpPr>
          <p:nvPr/>
        </p:nvSpPr>
        <p:spPr bwMode="auto">
          <a:xfrm>
            <a:off x="1562100" y="3425825"/>
            <a:ext cx="896938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ZA" altLang="en-US" sz="2000"/>
              <a:t>250 m</a:t>
            </a:r>
            <a:endParaRPr lang="en-GB" altLang="en-US" sz="200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468563" y="3289300"/>
            <a:ext cx="1746250" cy="28416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 bwMode="auto">
          <a:xfrm>
            <a:off x="695325" y="274638"/>
            <a:ext cx="7854950" cy="1143000"/>
          </a:xfr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Construct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a large balancing dam on the right bank near the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Nooitgedagt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WTW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197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347788" y="271463"/>
            <a:ext cx="7391400" cy="784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Next Steps</a:t>
            </a:r>
            <a:endParaRPr lang="en-US" altLang="en-US" dirty="0" smtClean="0"/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1695450" y="1055688"/>
            <a:ext cx="74485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Preliminary environmental investigation showed no “fatal flaws” for either option.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altLang="en-US" dirty="0" smtClean="0"/>
              <a:t>Meet </a:t>
            </a:r>
            <a:r>
              <a:rPr lang="en-ZA" altLang="en-US" dirty="0"/>
              <a:t>with respective land owners for both dam sites.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Meet with </a:t>
            </a:r>
            <a:r>
              <a:rPr lang="en-US" altLang="en-US" dirty="0" err="1" smtClean="0"/>
              <a:t>Scheepersvlakte</a:t>
            </a:r>
            <a:r>
              <a:rPr lang="en-US" altLang="en-US" dirty="0" smtClean="0"/>
              <a:t> </a:t>
            </a:r>
            <a:r>
              <a:rPr lang="en-US" altLang="en-US" dirty="0"/>
              <a:t>98 Citrus Development Trust regarding </a:t>
            </a:r>
            <a:r>
              <a:rPr lang="en-US" altLang="en-US" dirty="0" smtClean="0"/>
              <a:t>their request for the </a:t>
            </a:r>
            <a:r>
              <a:rPr lang="en-US" altLang="en-US" dirty="0"/>
              <a:t>temporary abstracting from </a:t>
            </a:r>
            <a:r>
              <a:rPr lang="en-US" altLang="en-US" dirty="0" err="1"/>
              <a:t>Scheepersvlakte</a:t>
            </a:r>
            <a:r>
              <a:rPr lang="en-US" altLang="en-US" dirty="0"/>
              <a:t> Dam.</a:t>
            </a:r>
            <a:r>
              <a:rPr lang="en-GB" altLang="en-US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Do detailed </a:t>
            </a:r>
            <a:r>
              <a:rPr lang="en-GB" altLang="en-US" dirty="0"/>
              <a:t>geotechnical study </a:t>
            </a:r>
            <a:r>
              <a:rPr lang="en-GB" altLang="en-US" dirty="0" smtClean="0"/>
              <a:t>to </a:t>
            </a:r>
            <a:r>
              <a:rPr lang="en-GB" altLang="en-US" dirty="0"/>
              <a:t>assess </a:t>
            </a:r>
            <a:r>
              <a:rPr lang="en-GB" altLang="en-US" dirty="0" smtClean="0"/>
              <a:t>suitability </a:t>
            </a:r>
            <a:r>
              <a:rPr lang="en-GB" altLang="en-US" dirty="0"/>
              <a:t>of both </a:t>
            </a:r>
            <a:r>
              <a:rPr lang="en-GB" altLang="en-US" dirty="0" smtClean="0"/>
              <a:t>short-listed dam </a:t>
            </a:r>
            <a:r>
              <a:rPr lang="en-GB" altLang="en-US" dirty="0"/>
              <a:t>sites.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/>
              <a:t>Do </a:t>
            </a:r>
            <a:r>
              <a:rPr lang="en-GB" altLang="en-US" dirty="0"/>
              <a:t>topographical site survey of both </a:t>
            </a:r>
            <a:r>
              <a:rPr lang="en-GB" altLang="en-US" dirty="0" smtClean="0"/>
              <a:t>short-listed dam </a:t>
            </a:r>
            <a:r>
              <a:rPr lang="en-GB" altLang="en-US" dirty="0"/>
              <a:t>sites </a:t>
            </a:r>
            <a:r>
              <a:rPr lang="en-GB" altLang="en-US" dirty="0" smtClean="0"/>
              <a:t>in </a:t>
            </a:r>
            <a:r>
              <a:rPr lang="en-GB" altLang="en-US" dirty="0"/>
              <a:t>support of </a:t>
            </a:r>
            <a:r>
              <a:rPr lang="en-GB" altLang="en-US" dirty="0" smtClean="0"/>
              <a:t>preliminary </a:t>
            </a:r>
            <a:r>
              <a:rPr lang="en-GB" altLang="en-US" dirty="0"/>
              <a:t>design and costing </a:t>
            </a:r>
            <a:r>
              <a:rPr lang="en-GB" altLang="en-US" dirty="0" smtClean="0"/>
              <a:t>to </a:t>
            </a:r>
            <a:r>
              <a:rPr lang="en-GB" altLang="en-US" dirty="0"/>
              <a:t>be done</a:t>
            </a:r>
            <a:r>
              <a:rPr lang="en-GB" altLang="en-US" dirty="0" smtClean="0"/>
              <a:t>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032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01813" y="2075688"/>
            <a:ext cx="6383337" cy="2155317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9.4 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WUE assessment 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Fish and Sundays catchments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404741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5102</TotalTime>
  <Words>2614</Words>
  <Application>Microsoft Office PowerPoint</Application>
  <PresentationFormat>On-screen Show (4:3)</PresentationFormat>
  <Paragraphs>421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ＭＳ Ｐゴシック</vt:lpstr>
      <vt:lpstr>ＭＳ Ｐゴシック</vt:lpstr>
      <vt:lpstr>Arial</vt:lpstr>
      <vt:lpstr>Arial Bold</vt:lpstr>
      <vt:lpstr>Arial Narrow</vt:lpstr>
      <vt:lpstr>Calibri</vt:lpstr>
      <vt:lpstr>Gill Sans</vt:lpstr>
      <vt:lpstr>Gill Sans Light</vt:lpstr>
      <vt:lpstr>Gill Sans MT</vt:lpstr>
      <vt:lpstr>Monotype Corsiva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Selected Options for Investigation </vt:lpstr>
      <vt:lpstr>Construction of a larger dam near the present Scheepersvlakte Dam site       </vt:lpstr>
      <vt:lpstr>Construction of a larger dam near the present Scheepersvlakte Dam site       </vt:lpstr>
      <vt:lpstr>Construct a large balancing dam on the right bank near the Nooitgedagt WTW        </vt:lpstr>
      <vt:lpstr>Construct a large balancing dam on the right bank near the Nooitgedagt WTW        </vt:lpstr>
      <vt:lpstr>Next Steps</vt:lpstr>
      <vt:lpstr>PowerPoint Presentation</vt:lpstr>
      <vt:lpstr>Short-listed WUE Interventions</vt:lpstr>
      <vt:lpstr>Preliminary Recommendations</vt:lpstr>
      <vt:lpstr>Preliminary Recommendations</vt:lpstr>
      <vt:lpstr>Preliminary Recommendations</vt:lpstr>
      <vt:lpstr>Preliminary Recommendations</vt:lpstr>
      <vt:lpstr>Preliminary Recommendations</vt:lpstr>
      <vt:lpstr>Summary of Potential Savings</vt:lpstr>
      <vt:lpstr>PowerPoint Presentation</vt:lpstr>
      <vt:lpstr>Potential additional Orange River water allocations</vt:lpstr>
      <vt:lpstr>Design Water Requirements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Thank  you 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Erik Van Der Berg</cp:lastModifiedBy>
  <cp:revision>604</cp:revision>
  <dcterms:created xsi:type="dcterms:W3CDTF">2012-08-01T10:33:21Z</dcterms:created>
  <dcterms:modified xsi:type="dcterms:W3CDTF">2017-08-16T10:11:18Z</dcterms:modified>
</cp:coreProperties>
</file>